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4"/>
      <p:bold r:id="rId25"/>
      <p:italic r:id="rId26"/>
      <p:boldItalic r:id="rId27"/>
    </p:embeddedFont>
    <p:embeddedFont>
      <p:font typeface="Roboto Slab" pitchFamily="2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28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8ce0a614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8ce0a614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2869e614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2869e614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2869e614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2869e614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8ce0a614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8ce0a614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6dffc032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6dffc032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2869e614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2869e614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8ce0a614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8ce0a614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8ce0a614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8ce0a614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408350c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408350c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98b4a7481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98b4a7481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39557b65f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39557b65f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98b4a7481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98b4a7481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7e10e404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7e10e404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2869e61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2869e61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https://docs.google.com/presentation/d/1sQJBzydw_mCZLPOCciuEsbsnIg7NwrjU/edit#slide=id.p3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2869e614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2869e614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2869e6146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2869e6146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1c5f356e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1c5f356e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8ce0a614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8ce0a614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8ce0a614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8ce0a614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8ce0a614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8ce0a614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.csulb.edu/departments/sociology/advis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lb.edu/enrollment-services/using-academics-requirements-repor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drive.google.com/file/d/1-qyg6KGXm9nTOwKpowDyeOxu5Ngc6Oew/view?usp=sharin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la.csulb.edu/departments/sociology/advisin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la.csulb.edu/atla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la.csulb.edu/departments/sociology/" TargetMode="External"/><Relationship Id="rId7" Type="http://schemas.openxmlformats.org/officeDocument/2006/relationships/hyperlink" Target="https://www.asanet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la.csulb.edu/departments/sociology/alumni-profiles-pathways/" TargetMode="External"/><Relationship Id="rId5" Type="http://schemas.openxmlformats.org/officeDocument/2006/relationships/hyperlink" Target="https://www.cla.csulb.edu/atlas/wp-content/uploads/2022/06/SOC-BA-22-23.pdf" TargetMode="External"/><Relationship Id="rId4" Type="http://schemas.openxmlformats.org/officeDocument/2006/relationships/hyperlink" Target="http://cla.csulb.edu/departments/sociology/advising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lb.edu/student-records/schedule-of-class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eb.csulb.edu/depts/enrollment/registration/class_schedule/Fall_2021/By_Subject/SOC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lb.edu/academic-advising-at-csulb/graduation-writing-assessment-requirement-gwa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sulb.edu/depts/enrollment/registration/class_schedule/Spring_2024/By_Subjec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la.csulb.edu/departments/sociology/advi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Ready to Register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linkClick r:id="rId3"/>
              </a:rPr>
              <a:t>Sociology Advising</a:t>
            </a:r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Welcome New Transfers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*These slides, content and additional resources can be found on our </a:t>
            </a:r>
            <a:r>
              <a:rPr lang="en-US" dirty="0">
                <a:hlinkClick r:id="rId3"/>
              </a:rPr>
              <a:t>website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Requirements &amp; General Electives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u="sng">
                <a:latin typeface="Roboto Slab"/>
                <a:ea typeface="Roboto Slab"/>
                <a:cs typeface="Roboto Slab"/>
                <a:sym typeface="Roboto Slab"/>
              </a:rPr>
              <a:t>University requires 120 units total/ 40 units Upper Div</a:t>
            </a:r>
            <a:endParaRPr sz="2400" u="sng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○"/>
            </a:pPr>
            <a:r>
              <a:rPr lang="en" sz="240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Units not filled by major, GE (or minor) must be completed with electives</a:t>
            </a:r>
            <a:endParaRPr sz="240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General Electives do not need to be in Sociology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Some electives may need to be Upper division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Track unit requirements on Academic Requirements Report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 i="1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Consider using electives to balance schedule</a:t>
            </a:r>
            <a:endParaRPr sz="2400" i="1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Requirements &amp; General Electives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u="sng">
                <a:latin typeface="Roboto Slab"/>
                <a:ea typeface="Roboto Slab"/>
                <a:cs typeface="Roboto Slab"/>
                <a:sym typeface="Roboto Slab"/>
              </a:rPr>
              <a:t>University requires 120 units total/ 40 units Upper Div</a:t>
            </a:r>
            <a:endParaRPr sz="2400" u="sng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EXAMPLE 1</a:t>
            </a:r>
            <a:endParaRPr sz="240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Student transfers with 60 units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Needs 31 units in SOC + 12 units GE/WI = 43 units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60 (xfer) + 43 (SOC/GE) = 103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○"/>
            </a:pPr>
            <a:r>
              <a:rPr lang="en" sz="24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Student will need at least 17 units (6-7 classes) of general electives to reach 120 units</a:t>
            </a:r>
            <a:endParaRPr sz="2400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Requirements &amp; General Electives</a:t>
            </a:r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u="sng">
                <a:latin typeface="Roboto Slab"/>
                <a:ea typeface="Roboto Slab"/>
                <a:cs typeface="Roboto Slab"/>
                <a:sym typeface="Roboto Slab"/>
              </a:rPr>
              <a:t>University requires 120 units total/ 40 units Upper Div</a:t>
            </a:r>
            <a:endParaRPr sz="2400" u="sng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EXAMPLE 2: </a:t>
            </a:r>
            <a:r>
              <a:rPr lang="en" sz="2400" i="1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you try it</a:t>
            </a:r>
            <a:endParaRPr sz="2400" i="1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Student transfers with 64 units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Needs 28 units in SOC; 9 units GE/WI plus </a:t>
            </a:r>
            <a:br>
              <a:rPr lang="en" sz="2400">
                <a:latin typeface="Roboto Slab"/>
                <a:ea typeface="Roboto Slab"/>
                <a:cs typeface="Roboto Slab"/>
                <a:sym typeface="Roboto Slab"/>
              </a:rPr>
            </a:b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15 units for a minor (taking WI in minor)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i="1">
                <a:latin typeface="Roboto Slab"/>
                <a:ea typeface="Roboto Slab"/>
                <a:cs typeface="Roboto Slab"/>
                <a:sym typeface="Roboto Slab"/>
              </a:rPr>
              <a:t>How many units of electives?</a:t>
            </a:r>
            <a:endParaRPr sz="2400" i="1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64+28+9+15 = 116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○"/>
            </a:pPr>
            <a:r>
              <a:rPr lang="en" sz="24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Student will need about 4 units general elective</a:t>
            </a:r>
            <a:endParaRPr sz="2400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ARR &amp; Class Search How-to Guide</a:t>
            </a:r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 Link: </a:t>
            </a:r>
            <a:r>
              <a:rPr lang="en" sz="24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Using Your Academic Requirements Report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Link: </a:t>
            </a:r>
            <a:r>
              <a:rPr lang="en" sz="24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How to Search for GE classes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42" name="Google Shape;14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900" y="2137288"/>
            <a:ext cx="8368199" cy="1783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26200" y="983850"/>
            <a:ext cx="828275" cy="10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Frequently asked questions: 	</a:t>
            </a:r>
            <a:endParaRPr sz="2400"/>
          </a:p>
        </p:txBody>
      </p:sp>
      <p:sp>
        <p:nvSpPr>
          <p:cNvPr id="155" name="Google Shape;155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How can I change my schedule?</a:t>
            </a:r>
            <a:endParaRPr sz="2400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You may change your schedule on MyCSULB starting on your registration date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Registration Hold on SOAR date until completed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ADD/DROP allowed through 1st two weeks of semester (no “W” on transcript)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After that, signatures required to Withdraw with “W”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9725" y="458013"/>
            <a:ext cx="1143000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Frequently asked questions: 	</a:t>
            </a:r>
            <a:endParaRPr sz="2400"/>
          </a:p>
        </p:txBody>
      </p:sp>
      <p:sp>
        <p:nvSpPr>
          <p:cNvPr id="162" name="Google Shape;162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“Double-counting” classes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Some classes can meet requirements for both Sociology and General Education requirements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Example: Two “checkmarks” with 3 units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Class meets two requirements but provides total of 3 units toward unit requirement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No double-counting </a:t>
            </a:r>
            <a:r>
              <a:rPr lang="en" sz="2400" i="1">
                <a:latin typeface="Roboto Slab"/>
                <a:ea typeface="Roboto Slab"/>
                <a:cs typeface="Roboto Slab"/>
                <a:sym typeface="Roboto Slab"/>
              </a:rPr>
              <a:t>within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 Sociology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Frequently asked questions: 	</a:t>
            </a:r>
            <a:endParaRPr sz="2400"/>
          </a:p>
        </p:txBody>
      </p:sp>
      <p:sp>
        <p:nvSpPr>
          <p:cNvPr id="168" name="Google Shape;168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Planning when you will graduate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○"/>
            </a:pPr>
            <a:r>
              <a:rPr lang="en" sz="2400" i="1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How many total units do you need? </a:t>
            </a:r>
            <a:endParaRPr sz="2400" i="1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○"/>
            </a:pPr>
            <a:r>
              <a:rPr lang="en" sz="2400" i="1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How many units will you take per semester? </a:t>
            </a:r>
            <a:endParaRPr sz="2400" i="1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Example 1: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■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60 units @ 15 per semester = 4 semesters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Example 2: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■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60 units @ 12 per semester = 5 semesters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Frequently asked questions: 	</a:t>
            </a:r>
            <a:endParaRPr sz="2400"/>
          </a:p>
        </p:txBody>
      </p:sp>
      <p:sp>
        <p:nvSpPr>
          <p:cNvPr id="174" name="Google Shape;174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Graduation is when you complete all requirements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Apply during semester prior to grad 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Commencement is celebration in May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title"/>
          </p:nvPr>
        </p:nvSpPr>
        <p:spPr>
          <a:xfrm>
            <a:off x="265500" y="1214606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Sociology </a:t>
            </a:r>
            <a:br>
              <a:rPr lang="en"/>
            </a:br>
            <a:r>
              <a:rPr lang="en"/>
              <a:t>Advising </a:t>
            </a:r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Spring 2024</a:t>
            </a:r>
            <a:br>
              <a:rPr lang="en" dirty="0"/>
            </a:br>
            <a:r>
              <a:rPr lang="en" dirty="0"/>
              <a:t>Dr. Steven Osuna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Dr. Varisa Patraporn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Dr. Esa Syeed</a:t>
            </a:r>
            <a:endParaRPr dirty="0"/>
          </a:p>
        </p:txBody>
      </p:sp>
      <p:sp>
        <p:nvSpPr>
          <p:cNvPr id="181" name="Google Shape;181;p31"/>
          <p:cNvSpPr txBox="1">
            <a:spLocks noGrp="1"/>
          </p:cNvSpPr>
          <p:nvPr>
            <p:ph type="body" idx="2"/>
          </p:nvPr>
        </p:nvSpPr>
        <p:spPr>
          <a:xfrm>
            <a:off x="4572000" y="724200"/>
            <a:ext cx="4572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Sociology Drop-in Advising on Zoom - Schedule: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http://cla.csulb.edu/departments/sociology/advising/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Email: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5"/>
                </a:solidFill>
              </a:rPr>
              <a:t>  Sociology.Advising@csulb.edu</a:t>
            </a:r>
            <a:endParaRPr sz="2000" b="1">
              <a:solidFill>
                <a:schemeClr val="accent5"/>
              </a:solidFill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" sz="2000"/>
              <a:t>Sociology Advising not available during Winter Break (Contact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ATLAS</a:t>
            </a:r>
            <a:r>
              <a:rPr lang="en" sz="2000"/>
              <a:t> for help)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Ready to Register</a:t>
            </a:r>
            <a:endParaRPr sz="2400"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Create a Balanced Schedule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Sociology Major Requirements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Other requirements: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GPE &amp; Writing Intensive (WI) course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General Education (GE) Requirements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Unit Requirements &amp; General Electives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Using the ARR &amp; Class Search/Enroll How-to Guide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</a:t>
            </a:r>
            <a:endParaRPr/>
          </a:p>
        </p:txBody>
      </p:sp>
      <p:sp>
        <p:nvSpPr>
          <p:cNvPr id="194" name="Google Shape;194;p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Additional Links: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Sociology Department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Sociology Advising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Sociology MAJOR Checklist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CSULB Sociology Alumni Profiles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u="sng">
                <a:solidFill>
                  <a:schemeClr val="hlink"/>
                </a:solidFill>
                <a:hlinkClick r:id="rId7"/>
              </a:rPr>
              <a:t>American Sociological Association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Advising HOLDS</a:t>
            </a:r>
            <a:endParaRPr sz="2400"/>
          </a:p>
        </p:txBody>
      </p:sp>
      <p:sp>
        <p:nvSpPr>
          <p:cNvPr id="200" name="Google Shape;200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●"/>
            </a:pPr>
            <a:r>
              <a:rPr lang="en" sz="2000" b="1">
                <a:latin typeface="Roboto Slab"/>
                <a:ea typeface="Roboto Slab"/>
                <a:cs typeface="Roboto Slab"/>
                <a:sym typeface="Roboto Slab"/>
              </a:rPr>
              <a:t>Advising holds will be lifted automatically on your Advising &amp; Registration Date</a:t>
            </a:r>
            <a:endParaRPr sz="2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2000" b="1">
                <a:latin typeface="Roboto Slab"/>
                <a:ea typeface="Roboto Slab"/>
                <a:cs typeface="Roboto Slab"/>
                <a:sym typeface="Roboto Slab"/>
              </a:rPr>
            </a:br>
            <a:endParaRPr sz="2000" b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Balanced Schedule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Balance Major, GE, &amp; Electives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○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Max 3 Sociology classes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○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Upper Division GE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○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General elective (units) or explore a minor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6195" y="1489825"/>
            <a:ext cx="4166275" cy="299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Balanced Schedule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How many classes?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15 units per semester = 60 units in two years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Number of classes (units) is how you progress toward graduation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Know your total units (toward 120 needed)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Consider your circumstances (work, family, etc.)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○"/>
            </a:pPr>
            <a:r>
              <a:rPr lang="en" sz="24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Take the number of classes that is right for </a:t>
            </a:r>
            <a:r>
              <a:rPr lang="en" sz="2400" b="1" u="sng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you</a:t>
            </a:r>
            <a:endParaRPr sz="2400" b="1" u="sng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Balanced Schedule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u="sng" dirty="0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Online or In-person</a:t>
            </a:r>
            <a:r>
              <a:rPr lang="en" sz="2400" u="sng" dirty="0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?</a:t>
            </a: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  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Some non-SOC online (listed as “online only”)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■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Synchronous scheduled Zoom meeting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182880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i="1" dirty="0">
                <a:latin typeface="Roboto Slab"/>
                <a:ea typeface="Roboto Slab"/>
                <a:cs typeface="Roboto Slab"/>
                <a:sym typeface="Roboto Slab"/>
              </a:rPr>
              <a:t>Day/times listed</a:t>
            </a:r>
            <a:endParaRPr sz="2400" i="1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■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Asynchronous without scheduled meetings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182880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i="1" dirty="0">
                <a:latin typeface="Roboto Slab"/>
                <a:ea typeface="Roboto Slab"/>
                <a:cs typeface="Roboto Slab"/>
                <a:sym typeface="Roboto Slab"/>
              </a:rPr>
              <a:t>No day/times listed</a:t>
            </a:r>
            <a:endParaRPr sz="2400" i="1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1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Sociology Major Requirements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4184100" cy="30789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Total of 41 Units (13 classes)</a:t>
            </a:r>
            <a:br>
              <a:rPr lang="en"/>
            </a:br>
            <a:r>
              <a:rPr lang="en" sz="1800" u="sng">
                <a:solidFill>
                  <a:schemeClr val="accent5"/>
                </a:solidFill>
              </a:rPr>
              <a:t>Seven Required Classes (</a:t>
            </a:r>
            <a:r>
              <a:rPr lang="en" u="sng">
                <a:solidFill>
                  <a:schemeClr val="accent5"/>
                </a:solidFill>
              </a:rPr>
              <a:t>23 units</a:t>
            </a:r>
            <a:r>
              <a:rPr lang="en" sz="1800" u="sng">
                <a:solidFill>
                  <a:schemeClr val="accent5"/>
                </a:solidFill>
              </a:rPr>
              <a:t>)</a:t>
            </a:r>
            <a:r>
              <a:rPr lang="en" sz="1800">
                <a:solidFill>
                  <a:schemeClr val="accent5"/>
                </a:solidFill>
              </a:rPr>
              <a:t>: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100: Principles of Sociology  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142: Social Problems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170: Elementary Statistics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270: Intro to Rsch Methods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354/355: Qual/Quant Methods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356: Classical Theory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●"/>
            </a:pPr>
            <a:r>
              <a:rPr lang="en" sz="1800">
                <a:solidFill>
                  <a:schemeClr val="accent5"/>
                </a:solidFill>
              </a:rPr>
              <a:t>Soc 357: Modern Theory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2"/>
          </p:nvPr>
        </p:nvSpPr>
        <p:spPr>
          <a:xfrm>
            <a:off x="4661400" y="1435225"/>
            <a:ext cx="4293900" cy="31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</a:rPr>
              <a:t>Two Core Classes (6 units)</a:t>
            </a:r>
            <a:r>
              <a:rPr lang="en" sz="1800">
                <a:solidFill>
                  <a:schemeClr val="accent5"/>
                </a:solidFill>
              </a:rPr>
              <a:t>:</a:t>
            </a:r>
            <a:endParaRPr sz="1800" i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Select one class from each core area</a:t>
            </a:r>
            <a:r>
              <a:rPr lang="en" sz="1800"/>
              <a:t>: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Global Perspectives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Social Inequalities &amp; Social Change  </a:t>
            </a:r>
            <a:endParaRPr sz="1800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accent5"/>
                </a:solidFill>
              </a:rPr>
              <a:t>Four Upper Division Electives (12 units)</a:t>
            </a:r>
            <a:r>
              <a:rPr lang="en" sz="1800">
                <a:solidFill>
                  <a:schemeClr val="accent5"/>
                </a:solidFill>
              </a:rPr>
              <a:t>:</a:t>
            </a:r>
            <a:endParaRPr sz="1800">
              <a:solidFill>
                <a:schemeClr val="accent5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i="1"/>
              <a:t>Focus or choose breadth</a:t>
            </a:r>
            <a:endParaRPr sz="1800" i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cxnSp>
        <p:nvCxnSpPr>
          <p:cNvPr id="98" name="Google Shape;98;p18"/>
          <p:cNvCxnSpPr/>
          <p:nvPr/>
        </p:nvCxnSpPr>
        <p:spPr>
          <a:xfrm>
            <a:off x="387900" y="2876175"/>
            <a:ext cx="4184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8"/>
          <p:cNvCxnSpPr/>
          <p:nvPr/>
        </p:nvCxnSpPr>
        <p:spPr>
          <a:xfrm>
            <a:off x="405750" y="3765775"/>
            <a:ext cx="4156200" cy="30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Sociology Major Requirements</a:t>
            </a:r>
            <a:endParaRPr sz="2400"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Methods Sequence: SOC 170 → SOC 270 → SOC 354 or 355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Roboto Slab"/>
              <a:buChar char="●"/>
            </a:pPr>
            <a:r>
              <a:rPr lang="en" sz="2000" i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Take these three in order</a:t>
            </a:r>
            <a:br>
              <a:rPr lang="en" sz="2000" i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</a:br>
            <a:endParaRPr sz="2000" i="1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Theory Sequence: SOC 356 → SOC 357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Roboto Slab"/>
              <a:buChar char="●"/>
            </a:pPr>
            <a:r>
              <a:rPr lang="en" sz="2000" i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Take these two in order</a:t>
            </a:r>
            <a:endParaRPr sz="2400">
              <a:solidFill>
                <a:schemeClr val="accent6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Sociology Core &amp; Upper Division Electives: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●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SOC classes can only meet one requirement for major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Roboto Slab"/>
                <a:ea typeface="Roboto Slab"/>
                <a:cs typeface="Roboto Slab"/>
                <a:sym typeface="Roboto Slab"/>
              </a:rPr>
              <a:t>(no double-counting inside the major)</a:t>
            </a:r>
            <a:endParaRPr sz="2000" i="1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GPE &amp; Writing Intensive (WI) Requirement 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Graduation Writing Assessment Requirement (GWAR) has two parts: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GWAR Placement Exam (GPE)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Writing Intensive (WI) class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Must take GPE before WI class</a:t>
            </a:r>
            <a:endParaRPr sz="24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WI class does not need to be in sociology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Sign up on the </a:t>
            </a: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GWAR website</a:t>
            </a: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None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*Next deadline is January 26th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Education (GE) Requirements</a:t>
            </a:r>
            <a:endParaRPr sz="2400"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450653" y="1265707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Most/all lower division GE done prior to transfer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Upper Division (UD) GE required for all*</a:t>
            </a:r>
            <a:endParaRPr sz="24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UD GE categ B: Quantitative/Scientific Reasoning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UD GE categ C: Humanities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○"/>
            </a:pPr>
            <a:r>
              <a:rPr lang="en" sz="2400" dirty="0">
                <a:latin typeface="Roboto Slab"/>
                <a:ea typeface="Roboto Slab"/>
                <a:cs typeface="Roboto Slab"/>
                <a:sym typeface="Roboto Slab"/>
              </a:rPr>
              <a:t>UD GE categ D: Social Sciences</a:t>
            </a:r>
            <a:endParaRPr sz="24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*UD GE varies by catalog year; see your Academic Requirements Report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*Use </a:t>
            </a: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Schedule of Classes </a:t>
            </a: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and search by GE Category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*See instructions on searching on </a:t>
            </a:r>
            <a:r>
              <a:rPr lang="en" sz="24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SOC Advising </a:t>
            </a:r>
            <a:endParaRPr sz="24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996</Words>
  <Application>Microsoft Office PowerPoint</Application>
  <PresentationFormat>On-screen Show (16:9)</PresentationFormat>
  <Paragraphs>154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Roboto Slab</vt:lpstr>
      <vt:lpstr>Roboto</vt:lpstr>
      <vt:lpstr>Arial</vt:lpstr>
      <vt:lpstr>Marina</vt:lpstr>
      <vt:lpstr>Ready to Register Sociology Advising</vt:lpstr>
      <vt:lpstr>Getting Ready to Register</vt:lpstr>
      <vt:lpstr>Create a Balanced Schedule</vt:lpstr>
      <vt:lpstr>Create a Balanced Schedule</vt:lpstr>
      <vt:lpstr>Create a Balanced Schedule</vt:lpstr>
      <vt:lpstr>Sociology Major Requirements</vt:lpstr>
      <vt:lpstr>Sociology Major Requirements</vt:lpstr>
      <vt:lpstr>GPE &amp; Writing Intensive (WI) Requirement </vt:lpstr>
      <vt:lpstr>General Education (GE) Requirements</vt:lpstr>
      <vt:lpstr>Unit Requirements &amp; General Electives</vt:lpstr>
      <vt:lpstr>Unit Requirements &amp; General Electives</vt:lpstr>
      <vt:lpstr>Unit Requirements &amp; General Electives</vt:lpstr>
      <vt:lpstr>Using the ARR &amp; Class Search How-to Guide</vt:lpstr>
      <vt:lpstr>QUESTIONS?</vt:lpstr>
      <vt:lpstr>Frequently asked questions:  </vt:lpstr>
      <vt:lpstr>Frequently asked questions:  </vt:lpstr>
      <vt:lpstr>Frequently asked questions:  </vt:lpstr>
      <vt:lpstr>Frequently asked questions:  </vt:lpstr>
      <vt:lpstr>Sociology  Advising </vt:lpstr>
      <vt:lpstr>LINKS</vt:lpstr>
      <vt:lpstr>Advising HOLDS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Ready to Register Sociology Advising</dc:title>
  <dc:creator>Varisa Patraporn</dc:creator>
  <cp:lastModifiedBy>Varisa Patraporn</cp:lastModifiedBy>
  <cp:revision>3</cp:revision>
  <dcterms:modified xsi:type="dcterms:W3CDTF">2023-12-14T19:27:25Z</dcterms:modified>
</cp:coreProperties>
</file>