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7" r:id="rId2"/>
    <p:sldId id="258" r:id="rId3"/>
    <p:sldId id="259" r:id="rId4"/>
    <p:sldId id="260" r:id="rId5"/>
    <p:sldId id="263" r:id="rId6"/>
    <p:sldId id="262" r:id="rId7"/>
    <p:sldId id="264" r:id="rId8"/>
    <p:sldId id="266"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5" d="100"/>
          <a:sy n="75" d="100"/>
        </p:scale>
        <p:origin x="-120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0E293E-C4EC-9744-B8BD-18242008B399}" type="datetimeFigureOut">
              <a:rPr lang="en-US" smtClean="0"/>
              <a:t>11/3/15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D0E8A2-2960-B548-A862-723C4791E7B5}" type="slidenum">
              <a:rPr lang="en-US" smtClean="0"/>
              <a:t>‹#›</a:t>
            </a:fld>
            <a:endParaRPr lang="en-US"/>
          </a:p>
        </p:txBody>
      </p:sp>
    </p:spTree>
    <p:extLst>
      <p:ext uri="{BB962C8B-B14F-4D97-AF65-F5344CB8AC3E}">
        <p14:creationId xmlns:p14="http://schemas.microsoft.com/office/powerpoint/2010/main" val="65228358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8EC9A7-98BE-4642-9E45-7E51D74C40BF}" type="datetimeFigureOut">
              <a:rPr lang="en-US" smtClean="0"/>
              <a:t>11/2/15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C8468-FC3F-124F-9EDC-A60558C165B8}" type="slidenum">
              <a:rPr lang="en-US" smtClean="0"/>
              <a:t>‹#›</a:t>
            </a:fld>
            <a:endParaRPr lang="en-US"/>
          </a:p>
        </p:txBody>
      </p:sp>
    </p:spTree>
    <p:extLst>
      <p:ext uri="{BB962C8B-B14F-4D97-AF65-F5344CB8AC3E}">
        <p14:creationId xmlns:p14="http://schemas.microsoft.com/office/powerpoint/2010/main" val="2808291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8EC9A7-98BE-4642-9E45-7E51D74C40BF}" type="datetimeFigureOut">
              <a:rPr lang="en-US" smtClean="0"/>
              <a:t>11/2/15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C8468-FC3F-124F-9EDC-A60558C165B8}" type="slidenum">
              <a:rPr lang="en-US" smtClean="0"/>
              <a:t>‹#›</a:t>
            </a:fld>
            <a:endParaRPr lang="en-US"/>
          </a:p>
        </p:txBody>
      </p:sp>
    </p:spTree>
    <p:extLst>
      <p:ext uri="{BB962C8B-B14F-4D97-AF65-F5344CB8AC3E}">
        <p14:creationId xmlns:p14="http://schemas.microsoft.com/office/powerpoint/2010/main" val="2975831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8EC9A7-98BE-4642-9E45-7E51D74C40BF}" type="datetimeFigureOut">
              <a:rPr lang="en-US" smtClean="0"/>
              <a:t>11/2/15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C8468-FC3F-124F-9EDC-A60558C165B8}" type="slidenum">
              <a:rPr lang="en-US" smtClean="0"/>
              <a:t>‹#›</a:t>
            </a:fld>
            <a:endParaRPr lang="en-US"/>
          </a:p>
        </p:txBody>
      </p:sp>
    </p:spTree>
    <p:extLst>
      <p:ext uri="{BB962C8B-B14F-4D97-AF65-F5344CB8AC3E}">
        <p14:creationId xmlns:p14="http://schemas.microsoft.com/office/powerpoint/2010/main" val="112445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8EC9A7-98BE-4642-9E45-7E51D74C40BF}" type="datetimeFigureOut">
              <a:rPr lang="en-US" smtClean="0"/>
              <a:t>11/2/15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C8468-FC3F-124F-9EDC-A60558C165B8}" type="slidenum">
              <a:rPr lang="en-US" smtClean="0"/>
              <a:t>‹#›</a:t>
            </a:fld>
            <a:endParaRPr lang="en-US"/>
          </a:p>
        </p:txBody>
      </p:sp>
    </p:spTree>
    <p:extLst>
      <p:ext uri="{BB962C8B-B14F-4D97-AF65-F5344CB8AC3E}">
        <p14:creationId xmlns:p14="http://schemas.microsoft.com/office/powerpoint/2010/main" val="3215330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8EC9A7-98BE-4642-9E45-7E51D74C40BF}" type="datetimeFigureOut">
              <a:rPr lang="en-US" smtClean="0"/>
              <a:t>11/2/15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C8468-FC3F-124F-9EDC-A60558C165B8}" type="slidenum">
              <a:rPr lang="en-US" smtClean="0"/>
              <a:t>‹#›</a:t>
            </a:fld>
            <a:endParaRPr lang="en-US"/>
          </a:p>
        </p:txBody>
      </p:sp>
    </p:spTree>
    <p:extLst>
      <p:ext uri="{BB962C8B-B14F-4D97-AF65-F5344CB8AC3E}">
        <p14:creationId xmlns:p14="http://schemas.microsoft.com/office/powerpoint/2010/main" val="2907040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8EC9A7-98BE-4642-9E45-7E51D74C40BF}" type="datetimeFigureOut">
              <a:rPr lang="en-US" smtClean="0"/>
              <a:t>11/2/15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8C8468-FC3F-124F-9EDC-A60558C165B8}" type="slidenum">
              <a:rPr lang="en-US" smtClean="0"/>
              <a:t>‹#›</a:t>
            </a:fld>
            <a:endParaRPr lang="en-US"/>
          </a:p>
        </p:txBody>
      </p:sp>
    </p:spTree>
    <p:extLst>
      <p:ext uri="{BB962C8B-B14F-4D97-AF65-F5344CB8AC3E}">
        <p14:creationId xmlns:p14="http://schemas.microsoft.com/office/powerpoint/2010/main" val="3590963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8EC9A7-98BE-4642-9E45-7E51D74C40BF}" type="datetimeFigureOut">
              <a:rPr lang="en-US" smtClean="0"/>
              <a:t>11/2/15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8C8468-FC3F-124F-9EDC-A60558C165B8}" type="slidenum">
              <a:rPr lang="en-US" smtClean="0"/>
              <a:t>‹#›</a:t>
            </a:fld>
            <a:endParaRPr lang="en-US"/>
          </a:p>
        </p:txBody>
      </p:sp>
    </p:spTree>
    <p:extLst>
      <p:ext uri="{BB962C8B-B14F-4D97-AF65-F5344CB8AC3E}">
        <p14:creationId xmlns:p14="http://schemas.microsoft.com/office/powerpoint/2010/main" val="2308555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8EC9A7-98BE-4642-9E45-7E51D74C40BF}" type="datetimeFigureOut">
              <a:rPr lang="en-US" smtClean="0"/>
              <a:t>11/2/15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8C8468-FC3F-124F-9EDC-A60558C165B8}" type="slidenum">
              <a:rPr lang="en-US" smtClean="0"/>
              <a:t>‹#›</a:t>
            </a:fld>
            <a:endParaRPr lang="en-US"/>
          </a:p>
        </p:txBody>
      </p:sp>
    </p:spTree>
    <p:extLst>
      <p:ext uri="{BB962C8B-B14F-4D97-AF65-F5344CB8AC3E}">
        <p14:creationId xmlns:p14="http://schemas.microsoft.com/office/powerpoint/2010/main" val="1821267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8EC9A7-98BE-4642-9E45-7E51D74C40BF}" type="datetimeFigureOut">
              <a:rPr lang="en-US" smtClean="0"/>
              <a:t>11/2/15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8C8468-FC3F-124F-9EDC-A60558C165B8}" type="slidenum">
              <a:rPr lang="en-US" smtClean="0"/>
              <a:t>‹#›</a:t>
            </a:fld>
            <a:endParaRPr lang="en-US"/>
          </a:p>
        </p:txBody>
      </p:sp>
    </p:spTree>
    <p:extLst>
      <p:ext uri="{BB962C8B-B14F-4D97-AF65-F5344CB8AC3E}">
        <p14:creationId xmlns:p14="http://schemas.microsoft.com/office/powerpoint/2010/main" val="1794871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8EC9A7-98BE-4642-9E45-7E51D74C40BF}" type="datetimeFigureOut">
              <a:rPr lang="en-US" smtClean="0"/>
              <a:t>11/2/15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8C8468-FC3F-124F-9EDC-A60558C165B8}" type="slidenum">
              <a:rPr lang="en-US" smtClean="0"/>
              <a:t>‹#›</a:t>
            </a:fld>
            <a:endParaRPr lang="en-US"/>
          </a:p>
        </p:txBody>
      </p:sp>
    </p:spTree>
    <p:extLst>
      <p:ext uri="{BB962C8B-B14F-4D97-AF65-F5344CB8AC3E}">
        <p14:creationId xmlns:p14="http://schemas.microsoft.com/office/powerpoint/2010/main" val="2082619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8EC9A7-98BE-4642-9E45-7E51D74C40BF}" type="datetimeFigureOut">
              <a:rPr lang="en-US" smtClean="0"/>
              <a:t>11/2/15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8C8468-FC3F-124F-9EDC-A60558C165B8}" type="slidenum">
              <a:rPr lang="en-US" smtClean="0"/>
              <a:t>‹#›</a:t>
            </a:fld>
            <a:endParaRPr lang="en-US"/>
          </a:p>
        </p:txBody>
      </p:sp>
    </p:spTree>
    <p:extLst>
      <p:ext uri="{BB962C8B-B14F-4D97-AF65-F5344CB8AC3E}">
        <p14:creationId xmlns:p14="http://schemas.microsoft.com/office/powerpoint/2010/main" val="55970185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8EC9A7-98BE-4642-9E45-7E51D74C40BF}" type="datetimeFigureOut">
              <a:rPr lang="en-US" smtClean="0"/>
              <a:t>11/2/15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8C8468-FC3F-124F-9EDC-A60558C165B8}" type="slidenum">
              <a:rPr lang="en-US" smtClean="0"/>
              <a:t>‹#›</a:t>
            </a:fld>
            <a:endParaRPr lang="en-US"/>
          </a:p>
        </p:txBody>
      </p:sp>
    </p:spTree>
    <p:extLst>
      <p:ext uri="{BB962C8B-B14F-4D97-AF65-F5344CB8AC3E}">
        <p14:creationId xmlns:p14="http://schemas.microsoft.com/office/powerpoint/2010/main" val="934997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6"/>
            <a:ext cx="7620000" cy="1143000"/>
          </a:xfrm>
        </p:spPr>
        <p:txBody>
          <a:bodyPr/>
          <a:lstStyle/>
          <a:p>
            <a:r>
              <a:rPr lang="en-US" dirty="0" smtClean="0"/>
              <a:t>		</a:t>
            </a:r>
            <a:r>
              <a:rPr lang="en-US" sz="2800" dirty="0" smtClean="0"/>
              <a:t>	FC Agenda </a:t>
            </a:r>
            <a:r>
              <a:rPr lang="en-US" sz="2800" dirty="0" smtClean="0"/>
              <a:t>11-4-15</a:t>
            </a:r>
            <a:endParaRPr lang="en-US" sz="2800" dirty="0"/>
          </a:p>
        </p:txBody>
      </p:sp>
      <p:sp>
        <p:nvSpPr>
          <p:cNvPr id="3" name="Content Placeholder 2"/>
          <p:cNvSpPr>
            <a:spLocks noGrp="1"/>
          </p:cNvSpPr>
          <p:nvPr>
            <p:ph idx="1"/>
          </p:nvPr>
        </p:nvSpPr>
        <p:spPr>
          <a:xfrm>
            <a:off x="1" y="965201"/>
            <a:ext cx="9381066" cy="6028266"/>
          </a:xfrm>
        </p:spPr>
        <p:txBody>
          <a:bodyPr>
            <a:normAutofit fontScale="70000" lnSpcReduction="20000"/>
          </a:bodyPr>
          <a:lstStyle/>
          <a:p>
            <a:pPr marL="514350" indent="-514350">
              <a:buFont typeface="+mj-lt"/>
              <a:buAutoNum type="arabicPeriod"/>
            </a:pPr>
            <a:r>
              <a:rPr lang="en-US" dirty="0"/>
              <a:t>Call to Order</a:t>
            </a:r>
          </a:p>
          <a:p>
            <a:pPr marL="514350" indent="-514350">
              <a:buFont typeface="+mj-lt"/>
              <a:buAutoNum type="arabicPeriod"/>
            </a:pPr>
            <a:r>
              <a:rPr lang="en-US" dirty="0"/>
              <a:t>Approval of </a:t>
            </a:r>
            <a:r>
              <a:rPr lang="en-US" dirty="0" smtClean="0"/>
              <a:t>Agenda (note addition)</a:t>
            </a:r>
            <a:endParaRPr lang="en-US" dirty="0"/>
          </a:p>
          <a:p>
            <a:pPr marL="514350" indent="-514350">
              <a:buFont typeface="+mj-lt"/>
              <a:buAutoNum type="arabicPeriod"/>
            </a:pPr>
            <a:r>
              <a:rPr lang="en-US" dirty="0"/>
              <a:t>Approval of Minutes from meeting #2, Oct  7, 2015</a:t>
            </a:r>
          </a:p>
          <a:p>
            <a:pPr marL="514350" indent="-514350">
              <a:buFont typeface="+mj-lt"/>
              <a:buAutoNum type="arabicPeriod"/>
            </a:pPr>
            <a:r>
              <a:rPr lang="en-US" dirty="0"/>
              <a:t>Reports</a:t>
            </a:r>
          </a:p>
          <a:p>
            <a:pPr marL="914400" lvl="1" indent="-514350">
              <a:buFont typeface="+mj-lt"/>
              <a:buAutoNum type="alphaLcPeriod"/>
            </a:pPr>
            <a:r>
              <a:rPr lang="en-US" dirty="0"/>
              <a:t>Chair’s Report</a:t>
            </a:r>
          </a:p>
          <a:p>
            <a:pPr marL="914400" lvl="1" indent="-514350">
              <a:buFont typeface="+mj-lt"/>
              <a:buAutoNum type="alphaLcPeriod"/>
            </a:pPr>
            <a:r>
              <a:rPr lang="en-US" dirty="0"/>
              <a:t>PR Committee Report</a:t>
            </a:r>
          </a:p>
          <a:p>
            <a:pPr marL="914400" lvl="1" indent="-514350">
              <a:buFont typeface="+mj-lt"/>
              <a:buAutoNum type="alphaLcPeriod"/>
            </a:pPr>
            <a:r>
              <a:rPr lang="en-US" dirty="0"/>
              <a:t>Academic Senate Report</a:t>
            </a:r>
          </a:p>
          <a:p>
            <a:pPr marL="1371600" lvl="2" indent="-514350">
              <a:buFont typeface="+mj-lt"/>
              <a:buAutoNum type="arabicPeriod"/>
            </a:pPr>
            <a:r>
              <a:rPr lang="en-US" dirty="0"/>
              <a:t>Feedback on policy (under revision) on conflict of interest in the assignment of course </a:t>
            </a:r>
            <a:r>
              <a:rPr lang="en-US" dirty="0" smtClean="0"/>
              <a:t>materials</a:t>
            </a:r>
          </a:p>
          <a:p>
            <a:pPr marL="1371600" lvl="2" indent="-514350">
              <a:buFont typeface="+mj-lt"/>
              <a:buAutoNum type="arabicPeriod"/>
            </a:pPr>
            <a:r>
              <a:rPr lang="en-US" dirty="0" smtClean="0"/>
              <a:t>Discussion of MWF scheduling for Fall 2016</a:t>
            </a:r>
            <a:endParaRPr lang="en-US" dirty="0"/>
          </a:p>
          <a:p>
            <a:pPr marL="514350" indent="-514350">
              <a:buFont typeface="+mj-lt"/>
              <a:buAutoNum type="arabicPeriod"/>
            </a:pPr>
            <a:r>
              <a:rPr lang="en-US" dirty="0"/>
              <a:t>Budget Committee Report</a:t>
            </a:r>
          </a:p>
          <a:p>
            <a:pPr marL="514350" indent="-514350">
              <a:buFont typeface="+mj-lt"/>
              <a:buAutoNum type="arabicPeriod"/>
            </a:pPr>
            <a:r>
              <a:rPr lang="en-US" dirty="0"/>
              <a:t> Elections/Committees</a:t>
            </a:r>
          </a:p>
          <a:p>
            <a:pPr marL="914400" lvl="1" indent="-514350">
              <a:buFont typeface="+mj-lt"/>
              <a:buAutoNum type="alphaLcPeriod"/>
            </a:pPr>
            <a:r>
              <a:rPr lang="en-US" dirty="0"/>
              <a:t>Strategic Planning Committee</a:t>
            </a:r>
          </a:p>
          <a:p>
            <a:pPr marL="914400" lvl="1" indent="-514350">
              <a:buFont typeface="+mj-lt"/>
              <a:buAutoNum type="alphaLcPeriod"/>
            </a:pPr>
            <a:r>
              <a:rPr lang="en-US" dirty="0"/>
              <a:t>Distinguished lecture committee CLA representative vote</a:t>
            </a:r>
          </a:p>
          <a:p>
            <a:pPr marL="514350" indent="-514350">
              <a:buFont typeface="+mj-lt"/>
              <a:buAutoNum type="arabicPeriod"/>
            </a:pPr>
            <a:r>
              <a:rPr lang="en-US" dirty="0"/>
              <a:t>Time certain 4pm : Career Resources for Liberal Arts Majors (</a:t>
            </a:r>
            <a:r>
              <a:rPr lang="en-US" dirty="0" err="1"/>
              <a:t>Bron</a:t>
            </a:r>
            <a:r>
              <a:rPr lang="en-US" dirty="0"/>
              <a:t> </a:t>
            </a:r>
            <a:r>
              <a:rPr lang="en-US" dirty="0" err="1"/>
              <a:t>Pellissier</a:t>
            </a:r>
            <a:r>
              <a:rPr lang="en-US" dirty="0"/>
              <a:t>)</a:t>
            </a:r>
          </a:p>
          <a:p>
            <a:pPr marL="514350" indent="-514350">
              <a:buFont typeface="+mj-lt"/>
              <a:buAutoNum type="arabicPeriod"/>
            </a:pPr>
            <a:r>
              <a:rPr lang="en-US" dirty="0"/>
              <a:t>Safety in CLA offices and classrooms: issues/concerns</a:t>
            </a:r>
          </a:p>
          <a:p>
            <a:pPr marL="514350" indent="-514350">
              <a:buFont typeface="+mj-lt"/>
              <a:buAutoNum type="arabicPeriod"/>
            </a:pPr>
            <a:r>
              <a:rPr lang="en-US" dirty="0"/>
              <a:t>Retreat planning: themes</a:t>
            </a:r>
          </a:p>
          <a:p>
            <a:pPr marL="514350" indent="-514350">
              <a:buFont typeface="+mj-lt"/>
              <a:buAutoNum type="arabicPeriod"/>
            </a:pPr>
            <a:r>
              <a:rPr lang="en-US" dirty="0"/>
              <a:t>Open discussion (time permitting)</a:t>
            </a:r>
            <a:endParaRPr lang="en-US" dirty="0"/>
          </a:p>
        </p:txBody>
      </p:sp>
    </p:spTree>
    <p:extLst>
      <p:ext uri="{BB962C8B-B14F-4D97-AF65-F5344CB8AC3E}">
        <p14:creationId xmlns:p14="http://schemas.microsoft.com/office/powerpoint/2010/main" val="418073861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Policy on Conflict of Interest in the Assignment of course materials</a:t>
            </a:r>
            <a:r>
              <a:rPr lang="en-US" dirty="0"/>
              <a:t> </a:t>
            </a:r>
          </a:p>
        </p:txBody>
      </p:sp>
      <p:sp>
        <p:nvSpPr>
          <p:cNvPr id="3" name="Content Placeholder 2"/>
          <p:cNvSpPr>
            <a:spLocks noGrp="1"/>
          </p:cNvSpPr>
          <p:nvPr>
            <p:ph idx="1"/>
          </p:nvPr>
        </p:nvSpPr>
        <p:spPr/>
        <p:txBody>
          <a:bodyPr>
            <a:normAutofit fontScale="62500" lnSpcReduction="20000"/>
          </a:bodyPr>
          <a:lstStyle/>
          <a:p>
            <a:pPr marL="0" indent="0">
              <a:buNone/>
            </a:pPr>
            <a:r>
              <a:rPr lang="en-US" dirty="0"/>
              <a:t>Issue: </a:t>
            </a:r>
          </a:p>
          <a:p>
            <a:pPr marL="0" indent="0">
              <a:buNone/>
            </a:pPr>
            <a:r>
              <a:rPr lang="en-US" dirty="0"/>
              <a:t> </a:t>
            </a:r>
          </a:p>
          <a:p>
            <a:pPr marL="0" indent="0">
              <a:buNone/>
            </a:pPr>
            <a:r>
              <a:rPr lang="en-US" dirty="0"/>
              <a:t>Faculty getting financial benefit from any materials that they require students to purchase. </a:t>
            </a:r>
          </a:p>
          <a:p>
            <a:pPr marL="0" indent="0">
              <a:buNone/>
            </a:pPr>
            <a:r>
              <a:rPr lang="en-US" dirty="0"/>
              <a:t> </a:t>
            </a:r>
          </a:p>
          <a:p>
            <a:pPr marL="0" indent="0">
              <a:buNone/>
            </a:pPr>
            <a:r>
              <a:rPr lang="en-US" dirty="0"/>
              <a:t>Existing policy: 1999</a:t>
            </a:r>
          </a:p>
          <a:p>
            <a:pPr marL="0" indent="0">
              <a:buNone/>
            </a:pPr>
            <a:r>
              <a:rPr lang="en-US" dirty="0"/>
              <a:t>Says no profits may be made with the following exceptions: </a:t>
            </a:r>
          </a:p>
          <a:p>
            <a:pPr marL="0" indent="0">
              <a:buNone/>
            </a:pPr>
            <a:r>
              <a:rPr lang="en-US" dirty="0"/>
              <a:t>	 </a:t>
            </a:r>
          </a:p>
          <a:p>
            <a:pPr lvl="1"/>
            <a:r>
              <a:rPr lang="en-US" dirty="0"/>
              <a:t>"those materials published for general (that is, national or international) use"</a:t>
            </a:r>
          </a:p>
          <a:p>
            <a:pPr lvl="1"/>
            <a:r>
              <a:rPr lang="en-US" dirty="0"/>
              <a:t>" materials published for a wider market, where the level of royalties is set by the terms of a publishing contract and likely to be nominal</a:t>
            </a:r>
            <a:r>
              <a:rPr lang="en-US" dirty="0" smtClean="0"/>
              <a:t>.”</a:t>
            </a:r>
          </a:p>
          <a:p>
            <a:r>
              <a:rPr lang="en-US" dirty="0" smtClean="0"/>
              <a:t>Main </a:t>
            </a:r>
            <a:r>
              <a:rPr lang="en-US" dirty="0"/>
              <a:t>focus was </a:t>
            </a:r>
            <a:r>
              <a:rPr lang="en-US" dirty="0" err="1"/>
              <a:t>coursepacks</a:t>
            </a:r>
            <a:r>
              <a:rPr lang="en-US" dirty="0"/>
              <a:t> and sale of self-published works/materials. </a:t>
            </a:r>
            <a:endParaRPr lang="en-US" dirty="0" smtClean="0"/>
          </a:p>
          <a:p>
            <a:r>
              <a:rPr lang="en-US" dirty="0" smtClean="0"/>
              <a:t>Update </a:t>
            </a:r>
            <a:r>
              <a:rPr lang="en-US" dirty="0"/>
              <a:t>needed at a minimum to address new publishing venues and online materials, software etc. </a:t>
            </a:r>
          </a:p>
          <a:p>
            <a:pPr marL="0" indent="0">
              <a:buNone/>
            </a:pPr>
            <a:endParaRPr lang="en-US" dirty="0"/>
          </a:p>
        </p:txBody>
      </p:sp>
    </p:spTree>
    <p:extLst>
      <p:ext uri="{BB962C8B-B14F-4D97-AF65-F5344CB8AC3E}">
        <p14:creationId xmlns:p14="http://schemas.microsoft.com/office/powerpoint/2010/main" val="145286241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FPPC prepared a new policy in which "wider" or "general market" and "national/international use" were replaced by:</a:t>
            </a:r>
          </a:p>
          <a:p>
            <a:pPr lvl="1"/>
            <a:r>
              <a:rPr lang="en-US" dirty="0"/>
              <a:t>2.2.1	</a:t>
            </a:r>
            <a:r>
              <a:rPr lang="en-US" u="sng" dirty="0"/>
              <a:t>Written Publications</a:t>
            </a:r>
            <a:r>
              <a:rPr lang="en-US" dirty="0"/>
              <a:t>.  Peer-reviewed books and textbooks published by nationally recognized, mainstream publishers with independent editorial boards. Compilations of previously published materials only meet this standard if the publisher of the compilation is nationally recognized and mainstream with an independent editorial board.</a:t>
            </a:r>
          </a:p>
          <a:p>
            <a:pPr lvl="1"/>
            <a:r>
              <a:rPr lang="en-US" dirty="0" smtClean="0"/>
              <a:t>2.2.2</a:t>
            </a:r>
            <a:r>
              <a:rPr lang="en-US" dirty="0"/>
              <a:t>	</a:t>
            </a:r>
            <a:r>
              <a:rPr lang="en-US" u="sng" dirty="0"/>
              <a:t>Other Course Materials</a:t>
            </a:r>
            <a:r>
              <a:rPr lang="en-US" dirty="0"/>
              <a:t>. Any other faculty created materials (</a:t>
            </a:r>
            <a:r>
              <a:rPr lang="en-US" i="1" dirty="0"/>
              <a:t>e.g.</a:t>
            </a:r>
            <a:r>
              <a:rPr lang="en-US" dirty="0"/>
              <a:t>, software, applications, and media) that meet equivalent professional standards of quality and academic recognition. </a:t>
            </a:r>
          </a:p>
        </p:txBody>
      </p:sp>
    </p:spTree>
    <p:extLst>
      <p:ext uri="{BB962C8B-B14F-4D97-AF65-F5344CB8AC3E}">
        <p14:creationId xmlns:p14="http://schemas.microsoft.com/office/powerpoint/2010/main" val="323276804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US" dirty="0"/>
              <a:t>Debate: </a:t>
            </a:r>
            <a:br>
              <a:rPr lang="en-US" dirty="0"/>
            </a:br>
            <a:r>
              <a:rPr lang="en-US" sz="2700" dirty="0"/>
              <a:t>Is it ever OK for a faculty member to benefit financially from the assignment of course materials? </a:t>
            </a:r>
            <a:br>
              <a:rPr lang="en-US" sz="2700" dirty="0"/>
            </a:br>
            <a:endParaRPr lang="en-US" sz="2700"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 </a:t>
            </a:r>
          </a:p>
          <a:p>
            <a:pPr marL="0" indent="0">
              <a:buNone/>
            </a:pPr>
            <a:r>
              <a:rPr lang="en-US" dirty="0">
                <a:solidFill>
                  <a:srgbClr val="FF0000"/>
                </a:solidFill>
              </a:rPr>
              <a:t>If no</a:t>
            </a:r>
            <a:r>
              <a:rPr lang="en-US" dirty="0"/>
              <a:t>, AAUP documents identify a variety options found on different campuses, including </a:t>
            </a:r>
            <a:endParaRPr lang="en-US" dirty="0" smtClean="0"/>
          </a:p>
          <a:p>
            <a:r>
              <a:rPr lang="en-US" dirty="0"/>
              <a:t>	</a:t>
            </a:r>
            <a:r>
              <a:rPr lang="en-US" dirty="0" smtClean="0"/>
              <a:t>faculty </a:t>
            </a:r>
            <a:r>
              <a:rPr lang="en-US" dirty="0"/>
              <a:t>providing materials for free to their </a:t>
            </a:r>
            <a:r>
              <a:rPr lang="en-US" dirty="0" smtClean="0"/>
              <a:t>students </a:t>
            </a:r>
          </a:p>
          <a:p>
            <a:r>
              <a:rPr lang="en-US" dirty="0"/>
              <a:t>	</a:t>
            </a:r>
            <a:r>
              <a:rPr lang="en-US" dirty="0" smtClean="0"/>
              <a:t>donating </a:t>
            </a:r>
            <a:r>
              <a:rPr lang="en-US" dirty="0"/>
              <a:t>profits to scholarships or other causes. </a:t>
            </a:r>
          </a:p>
          <a:p>
            <a:pPr marL="0" indent="0">
              <a:buNone/>
            </a:pPr>
            <a:r>
              <a:rPr lang="en-US" dirty="0"/>
              <a:t> </a:t>
            </a:r>
          </a:p>
          <a:p>
            <a:pPr marL="0" indent="0">
              <a:buNone/>
            </a:pPr>
            <a:r>
              <a:rPr lang="en-US" dirty="0">
                <a:solidFill>
                  <a:srgbClr val="FF0000"/>
                </a:solidFill>
              </a:rPr>
              <a:t>If yes</a:t>
            </a:r>
            <a:r>
              <a:rPr lang="en-US" dirty="0"/>
              <a:t>, various options other than the original ones have been proposed:</a:t>
            </a:r>
          </a:p>
          <a:p>
            <a:pPr>
              <a:buFontTx/>
              <a:buChar char="•"/>
            </a:pPr>
            <a:r>
              <a:rPr lang="en-US" dirty="0" smtClean="0"/>
              <a:t>Evaluation </a:t>
            </a:r>
            <a:r>
              <a:rPr lang="en-US" dirty="0"/>
              <a:t>of the work by a panel or committee</a:t>
            </a:r>
          </a:p>
          <a:p>
            <a:pPr lvl="1">
              <a:buFontTx/>
              <a:buChar char="•"/>
            </a:pPr>
            <a:r>
              <a:rPr lang="en-US" dirty="0" smtClean="0"/>
              <a:t>Department level</a:t>
            </a:r>
          </a:p>
          <a:p>
            <a:pPr lvl="1">
              <a:buFontTx/>
              <a:buChar char="•"/>
            </a:pPr>
            <a:r>
              <a:rPr lang="en-US" dirty="0" smtClean="0"/>
              <a:t>College level</a:t>
            </a:r>
          </a:p>
          <a:p>
            <a:pPr lvl="1">
              <a:buFontTx/>
              <a:buChar char="•"/>
            </a:pPr>
            <a:r>
              <a:rPr lang="en-US" dirty="0" smtClean="0"/>
              <a:t>by </a:t>
            </a:r>
            <a:r>
              <a:rPr lang="en-US" dirty="0"/>
              <a:t>a panel of independent experts in the discipline</a:t>
            </a:r>
          </a:p>
          <a:p>
            <a:pPr>
              <a:buFontTx/>
              <a:buChar char="•"/>
            </a:pPr>
            <a:r>
              <a:rPr lang="en-US" dirty="0" smtClean="0"/>
              <a:t>Evidence </a:t>
            </a:r>
            <a:r>
              <a:rPr lang="en-US" dirty="0"/>
              <a:t>of educational </a:t>
            </a:r>
            <a:r>
              <a:rPr lang="en-US" dirty="0" smtClean="0"/>
              <a:t>effectiveness</a:t>
            </a:r>
          </a:p>
          <a:p>
            <a:pPr lvl="1">
              <a:buFontTx/>
              <a:buChar char="•"/>
            </a:pPr>
            <a:r>
              <a:rPr lang="en-US" dirty="0" smtClean="0"/>
              <a:t>adoption </a:t>
            </a:r>
            <a:r>
              <a:rPr lang="en-US" dirty="0"/>
              <a:t>at other </a:t>
            </a:r>
            <a:r>
              <a:rPr lang="en-US" dirty="0" smtClean="0"/>
              <a:t>universities</a:t>
            </a:r>
          </a:p>
          <a:p>
            <a:pPr lvl="1">
              <a:buFontTx/>
              <a:buChar char="•"/>
            </a:pPr>
            <a:r>
              <a:rPr lang="en-US" dirty="0" smtClean="0"/>
              <a:t>student </a:t>
            </a:r>
            <a:r>
              <a:rPr lang="en-US" dirty="0"/>
              <a:t>learning outcomes</a:t>
            </a:r>
          </a:p>
          <a:p>
            <a:endParaRPr lang="en-US" dirty="0"/>
          </a:p>
        </p:txBody>
      </p:sp>
    </p:spTree>
    <p:extLst>
      <p:ext uri="{BB962C8B-B14F-4D97-AF65-F5344CB8AC3E}">
        <p14:creationId xmlns:p14="http://schemas.microsoft.com/office/powerpoint/2010/main" val="396462505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Classroom scheduling</a:t>
            </a:r>
            <a:endParaRPr lang="en-US" dirty="0"/>
          </a:p>
        </p:txBody>
      </p:sp>
      <p:sp>
        <p:nvSpPr>
          <p:cNvPr id="3" name="Content Placeholder 2"/>
          <p:cNvSpPr>
            <a:spLocks noGrp="1"/>
          </p:cNvSpPr>
          <p:nvPr>
            <p:ph idx="1"/>
          </p:nvPr>
        </p:nvSpPr>
        <p:spPr/>
        <p:txBody>
          <a:bodyPr/>
          <a:lstStyle/>
          <a:p>
            <a:r>
              <a:rPr lang="en-US" dirty="0" smtClean="0"/>
              <a:t>Issues: </a:t>
            </a:r>
          </a:p>
          <a:p>
            <a:pPr lvl="1"/>
            <a:r>
              <a:rPr lang="en-US" dirty="0" smtClean="0"/>
              <a:t>efficient use of space</a:t>
            </a:r>
          </a:p>
          <a:p>
            <a:pPr lvl="1"/>
            <a:r>
              <a:rPr lang="en-US" dirty="0" smtClean="0"/>
              <a:t>accommodating student needs for classes with enrollment growth next year</a:t>
            </a:r>
          </a:p>
          <a:p>
            <a:pPr lvl="2"/>
            <a:r>
              <a:rPr lang="en-US" dirty="0" smtClean="0"/>
              <a:t>ability to seek funds for new space/facilities at Chancellor’s office based on demonstrated efficient use of existing space</a:t>
            </a:r>
          </a:p>
          <a:p>
            <a:pPr lvl="2"/>
            <a:r>
              <a:rPr lang="en-US" dirty="0" smtClean="0"/>
              <a:t>30% use of large lecture halls on Friday mornings</a:t>
            </a:r>
          </a:p>
        </p:txBody>
      </p:sp>
    </p:spTree>
    <p:extLst>
      <p:ext uri="{BB962C8B-B14F-4D97-AF65-F5344CB8AC3E}">
        <p14:creationId xmlns:p14="http://schemas.microsoft.com/office/powerpoint/2010/main" val="210891151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Policy 99-24</a:t>
            </a:r>
            <a:endParaRPr lang="en-US" dirty="0"/>
          </a:p>
        </p:txBody>
      </p:sp>
      <p:sp>
        <p:nvSpPr>
          <p:cNvPr id="6" name="Content Placeholder 5"/>
          <p:cNvSpPr>
            <a:spLocks noGrp="1"/>
          </p:cNvSpPr>
          <p:nvPr>
            <p:ph idx="1"/>
          </p:nvPr>
        </p:nvSpPr>
        <p:spPr>
          <a:xfrm>
            <a:off x="3575050" y="1004887"/>
            <a:ext cx="5111750" cy="5853113"/>
          </a:xfrm>
        </p:spPr>
        <p:txBody>
          <a:bodyPr>
            <a:normAutofit fontScale="55000" lnSpcReduction="20000"/>
          </a:bodyPr>
          <a:lstStyle/>
          <a:p>
            <a:pPr marL="0" indent="0">
              <a:buNone/>
            </a:pPr>
            <a:r>
              <a:rPr lang="en-US" b="1" dirty="0"/>
              <a:t>Resolved</a:t>
            </a:r>
            <a:r>
              <a:rPr lang="en-US" dirty="0"/>
              <a:t> that the Academic Senate requests the administration to implement Clause 3.100 of Policy 99-24 on Classroom Scheduling during the period of 8 am to 11 am</a:t>
            </a:r>
            <a:r>
              <a:rPr lang="en-US" b="1" dirty="0"/>
              <a:t> </a:t>
            </a:r>
            <a:r>
              <a:rPr lang="en-US" dirty="0"/>
              <a:t>more strictly during the academic years 2016-2017, and 2017-2018, by granting fewer exceptions, and encouraging and providing incentives to faculty, departments and colleges to schedule classes which include Fridays and other times when space is readily available, and be it therefore,</a:t>
            </a:r>
          </a:p>
          <a:p>
            <a:pPr marL="0" indent="0">
              <a:buNone/>
            </a:pPr>
            <a:r>
              <a:rPr lang="en-US" b="1" dirty="0"/>
              <a:t> </a:t>
            </a:r>
            <a:r>
              <a:rPr lang="en-US" dirty="0"/>
              <a:t> </a:t>
            </a:r>
          </a:p>
          <a:p>
            <a:pPr marL="0" indent="0">
              <a:buNone/>
            </a:pPr>
            <a:r>
              <a:rPr lang="en-US" b="1" dirty="0"/>
              <a:t>Resolved</a:t>
            </a:r>
            <a:r>
              <a:rPr lang="en-US" dirty="0"/>
              <a:t> that the Academic Senate requests the administration to assess the impact of the policy implementation on students and their work schedules, ranks of faculty teaching the courses and the impact on RSCA and service, staff workload on Fridays, and environmental impact as it relates to parking and sustainability, and be it therefore,</a:t>
            </a:r>
          </a:p>
          <a:p>
            <a:pPr marL="0" indent="0">
              <a:buNone/>
            </a:pPr>
            <a:r>
              <a:rPr lang="en-US" dirty="0"/>
              <a:t> </a:t>
            </a:r>
          </a:p>
          <a:p>
            <a:pPr marL="0" indent="0">
              <a:buNone/>
            </a:pPr>
            <a:r>
              <a:rPr lang="en-US" b="1" dirty="0"/>
              <a:t>Resolved</a:t>
            </a:r>
            <a:r>
              <a:rPr lang="en-US" dirty="0"/>
              <a:t> that the Academic Senate urges the administration to develop and implement a long-term strategy for additional classroom space on campus as well as other strategies to meet the challenge.</a:t>
            </a:r>
          </a:p>
          <a:p>
            <a:endParaRPr lang="en-US" dirty="0"/>
          </a:p>
        </p:txBody>
      </p:sp>
      <p:sp>
        <p:nvSpPr>
          <p:cNvPr id="7" name="Text Placeholder 6"/>
          <p:cNvSpPr>
            <a:spLocks noGrp="1"/>
          </p:cNvSpPr>
          <p:nvPr>
            <p:ph type="body" sz="half" idx="2"/>
          </p:nvPr>
        </p:nvSpPr>
        <p:spPr>
          <a:xfrm>
            <a:off x="254000" y="1435100"/>
            <a:ext cx="3211513" cy="5067300"/>
          </a:xfrm>
        </p:spPr>
        <p:txBody>
          <a:bodyPr>
            <a:normAutofit fontScale="92500" lnSpcReduction="20000"/>
          </a:bodyPr>
          <a:lstStyle/>
          <a:p>
            <a:r>
              <a:rPr lang="en-US" sz="1800" dirty="0"/>
              <a:t> 3.100 If lecture or lecture/discussion classes are scheduled in 90-minute or 3-hour blocks between 8 a.m. and 2:00 p.m. on Monday and/or Wednesday, Friday-only classes must also be scheduled for an equal number of units but may be scheduled in later time periods. </a:t>
            </a:r>
            <a:endParaRPr lang="en-US" sz="1800" dirty="0" smtClean="0"/>
          </a:p>
          <a:p>
            <a:endParaRPr lang="en-US" sz="1800" dirty="0"/>
          </a:p>
          <a:p>
            <a:r>
              <a:rPr lang="en-US" sz="1800" dirty="0" smtClean="0"/>
              <a:t>The </a:t>
            </a:r>
            <a:r>
              <a:rPr lang="en-US" sz="1800" dirty="0"/>
              <a:t>Friday-only classes may not be canceled unless an equal number of Monday-Wednesday classes in the 8:00 a.m. to 2:00 p.m. time block are also canceled. </a:t>
            </a:r>
            <a:endParaRPr lang="en-US" sz="1800" dirty="0" smtClean="0"/>
          </a:p>
          <a:p>
            <a:endParaRPr lang="en-US" sz="1800" dirty="0" smtClean="0"/>
          </a:p>
          <a:p>
            <a:r>
              <a:rPr lang="en-US" sz="1800" dirty="0" smtClean="0"/>
              <a:t>Colleges </a:t>
            </a:r>
            <a:r>
              <a:rPr lang="en-US" sz="1800" dirty="0"/>
              <a:t>that fail to observe this requirement will not be permitted to schedule Monday-Wednesday classes in the next two regular semesters. </a:t>
            </a:r>
          </a:p>
          <a:p>
            <a:endParaRPr lang="en-US" dirty="0"/>
          </a:p>
        </p:txBody>
      </p:sp>
      <p:sp>
        <p:nvSpPr>
          <p:cNvPr id="8" name="TextBox 7"/>
          <p:cNvSpPr txBox="1"/>
          <p:nvPr/>
        </p:nvSpPr>
        <p:spPr>
          <a:xfrm>
            <a:off x="3575050" y="474133"/>
            <a:ext cx="4434417" cy="400110"/>
          </a:xfrm>
          <a:prstGeom prst="rect">
            <a:avLst/>
          </a:prstGeom>
          <a:noFill/>
        </p:spPr>
        <p:txBody>
          <a:bodyPr wrap="square" rtlCol="0">
            <a:spAutoFit/>
          </a:bodyPr>
          <a:lstStyle/>
          <a:p>
            <a:r>
              <a:rPr lang="en-US" sz="2000" b="1" dirty="0" smtClean="0"/>
              <a:t>AS Resolution, 10-8-15</a:t>
            </a:r>
            <a:endParaRPr lang="en-US" sz="2000" b="1" dirty="0"/>
          </a:p>
        </p:txBody>
      </p:sp>
    </p:spTree>
    <p:extLst>
      <p:ext uri="{BB962C8B-B14F-4D97-AF65-F5344CB8AC3E}">
        <p14:creationId xmlns:p14="http://schemas.microsoft.com/office/powerpoint/2010/main" val="93379784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implementation (current)</a:t>
            </a:r>
            <a:endParaRPr lang="en-US" dirty="0"/>
          </a:p>
        </p:txBody>
      </p:sp>
      <p:sp>
        <p:nvSpPr>
          <p:cNvPr id="8" name="Content Placeholder 7"/>
          <p:cNvSpPr>
            <a:spLocks noGrp="1"/>
          </p:cNvSpPr>
          <p:nvPr>
            <p:ph sz="half" idx="1"/>
          </p:nvPr>
        </p:nvSpPr>
        <p:spPr/>
        <p:txBody>
          <a:bodyPr>
            <a:normAutofit/>
          </a:bodyPr>
          <a:lstStyle/>
          <a:p>
            <a:r>
              <a:rPr lang="en-US" dirty="0" smtClean="0"/>
              <a:t>Priority for scheduling large lecture spaces between 8 and 11 am goes to:</a:t>
            </a:r>
          </a:p>
          <a:p>
            <a:pPr marL="914400" lvl="1" indent="-457200">
              <a:buFont typeface="+mj-lt"/>
              <a:buAutoNum type="arabicPeriod"/>
            </a:pPr>
            <a:r>
              <a:rPr lang="en-US" dirty="0" smtClean="0"/>
              <a:t>MWF classes</a:t>
            </a:r>
          </a:p>
          <a:p>
            <a:pPr marL="914400" lvl="1" indent="-457200">
              <a:buFont typeface="+mj-lt"/>
              <a:buAutoNum type="arabicPeriod"/>
            </a:pPr>
            <a:r>
              <a:rPr lang="en-US" dirty="0" smtClean="0"/>
              <a:t>MW class + 2hr 45 min Friday class</a:t>
            </a:r>
          </a:p>
          <a:p>
            <a:pPr marL="914400" lvl="1" indent="-457200">
              <a:buFont typeface="+mj-lt"/>
              <a:buAutoNum type="arabicPeriod"/>
            </a:pPr>
            <a:r>
              <a:rPr lang="en-US" dirty="0" smtClean="0"/>
              <a:t>MW class, no Friday class</a:t>
            </a:r>
          </a:p>
          <a:p>
            <a:pPr lvl="1"/>
            <a:endParaRPr lang="en-US" dirty="0"/>
          </a:p>
        </p:txBody>
      </p:sp>
      <p:sp>
        <p:nvSpPr>
          <p:cNvPr id="9" name="Content Placeholder 8"/>
          <p:cNvSpPr>
            <a:spLocks noGrp="1"/>
          </p:cNvSpPr>
          <p:nvPr>
            <p:ph sz="half" idx="2"/>
          </p:nvPr>
        </p:nvSpPr>
        <p:spPr/>
        <p:txBody>
          <a:bodyPr>
            <a:normAutofit/>
          </a:bodyPr>
          <a:lstStyle/>
          <a:p>
            <a:r>
              <a:rPr lang="en-US" dirty="0" smtClean="0"/>
              <a:t>Continuing concerns raised (discussion tomorrow in AS)</a:t>
            </a:r>
          </a:p>
          <a:p>
            <a:pPr lvl="1"/>
            <a:r>
              <a:rPr lang="en-US" dirty="0" smtClean="0"/>
              <a:t>reason for prioritizing #1 over #2</a:t>
            </a:r>
          </a:p>
          <a:p>
            <a:pPr lvl="1"/>
            <a:r>
              <a:rPr lang="en-US" dirty="0" smtClean="0"/>
              <a:t>Other options: use of 8am and 4pm slots</a:t>
            </a:r>
          </a:p>
          <a:p>
            <a:pPr lvl="1"/>
            <a:r>
              <a:rPr lang="en-US" dirty="0" smtClean="0"/>
              <a:t>ripple effect on other classes</a:t>
            </a:r>
          </a:p>
          <a:p>
            <a:pPr lvl="1"/>
            <a:r>
              <a:rPr lang="en-US" dirty="0" smtClean="0"/>
              <a:t>campus culture shift </a:t>
            </a:r>
          </a:p>
        </p:txBody>
      </p:sp>
    </p:spTree>
    <p:extLst>
      <p:ext uri="{BB962C8B-B14F-4D97-AF65-F5344CB8AC3E}">
        <p14:creationId xmlns:p14="http://schemas.microsoft.com/office/powerpoint/2010/main" val="248401819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a:t>
            </a:r>
            <a:endParaRPr lang="en-US" dirty="0"/>
          </a:p>
        </p:txBody>
      </p:sp>
      <p:sp>
        <p:nvSpPr>
          <p:cNvPr id="5" name="Content Placeholder 4"/>
          <p:cNvSpPr>
            <a:spLocks noGrp="1"/>
          </p:cNvSpPr>
          <p:nvPr>
            <p:ph idx="1"/>
          </p:nvPr>
        </p:nvSpPr>
        <p:spPr/>
        <p:txBody>
          <a:bodyPr/>
          <a:lstStyle/>
          <a:p>
            <a:endParaRPr lang="en-US" dirty="0"/>
          </a:p>
        </p:txBody>
      </p:sp>
    </p:spTree>
    <p:extLst>
      <p:ext uri="{BB962C8B-B14F-4D97-AF65-F5344CB8AC3E}">
        <p14:creationId xmlns:p14="http://schemas.microsoft.com/office/powerpoint/2010/main" val="48459789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Retreat planning themes: ideas?</a:t>
            </a:r>
            <a:endParaRPr lang="en-US" dirty="0"/>
          </a:p>
        </p:txBody>
      </p:sp>
      <p:sp>
        <p:nvSpPr>
          <p:cNvPr id="3" name="Content Placeholder 2"/>
          <p:cNvSpPr>
            <a:spLocks noGrp="1"/>
          </p:cNvSpPr>
          <p:nvPr>
            <p:ph sz="half" idx="1"/>
          </p:nvPr>
        </p:nvSpPr>
        <p:spPr/>
        <p:txBody>
          <a:bodyPr/>
          <a:lstStyle/>
          <a:p>
            <a:r>
              <a:rPr lang="en-US" dirty="0" smtClean="0"/>
              <a:t>Diversity/</a:t>
            </a:r>
            <a:r>
              <a:rPr lang="en-US" dirty="0" err="1" smtClean="0"/>
              <a:t>intersectionality</a:t>
            </a:r>
            <a:endParaRPr lang="en-US" dirty="0" smtClean="0"/>
          </a:p>
          <a:p>
            <a:r>
              <a:rPr lang="en-US" dirty="0" err="1" smtClean="0"/>
              <a:t>Interdisciplinarity</a:t>
            </a:r>
            <a:endParaRPr lang="en-US" dirty="0"/>
          </a:p>
          <a:p>
            <a:pPr lvl="1"/>
            <a:r>
              <a:rPr lang="en-US" dirty="0" smtClean="0"/>
              <a:t>curriculum</a:t>
            </a:r>
          </a:p>
          <a:p>
            <a:pPr lvl="1"/>
            <a:r>
              <a:rPr lang="en-US" dirty="0" smtClean="0"/>
              <a:t>team-teaching</a:t>
            </a:r>
          </a:p>
          <a:p>
            <a:pPr lvl="1"/>
            <a:r>
              <a:rPr lang="en-US" dirty="0" smtClean="0"/>
              <a:t>etc.</a:t>
            </a:r>
          </a:p>
        </p:txBody>
      </p:sp>
      <p:sp>
        <p:nvSpPr>
          <p:cNvPr id="4" name="Content Placeholder 3"/>
          <p:cNvSpPr>
            <a:spLocks noGrp="1"/>
          </p:cNvSpPr>
          <p:nvPr>
            <p:ph sz="half" idx="2"/>
          </p:nvPr>
        </p:nvSpPr>
        <p:spPr/>
        <p:txBody>
          <a:bodyPr/>
          <a:lstStyle/>
          <a:p>
            <a:r>
              <a:rPr lang="en-US" dirty="0" smtClean="0"/>
              <a:t>Workload</a:t>
            </a:r>
          </a:p>
          <a:p>
            <a:r>
              <a:rPr lang="en-US" dirty="0" smtClean="0"/>
              <a:t>Advising</a:t>
            </a:r>
          </a:p>
          <a:p>
            <a:r>
              <a:rPr lang="en-US" dirty="0" smtClean="0"/>
              <a:t>Other? </a:t>
            </a:r>
            <a:endParaRPr lang="en-US" dirty="0"/>
          </a:p>
        </p:txBody>
      </p:sp>
    </p:spTree>
    <p:extLst>
      <p:ext uri="{BB962C8B-B14F-4D97-AF65-F5344CB8AC3E}">
        <p14:creationId xmlns:p14="http://schemas.microsoft.com/office/powerpoint/2010/main" val="414725692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3599</TotalTime>
  <Words>341</Words>
  <Application>Microsoft Macintosh PowerPoint</Application>
  <PresentationFormat>On-screen Show (4:3)</PresentationFormat>
  <Paragraphs>85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FC Agenda 11-4-15</vt:lpstr>
      <vt:lpstr>Policy on Conflict of Interest in the Assignment of course materials </vt:lpstr>
      <vt:lpstr>PowerPoint Presentation</vt:lpstr>
      <vt:lpstr>Debate:  Is it ever OK for a faculty member to benefit financially from the assignment of course materials?  </vt:lpstr>
      <vt:lpstr>Classroom scheduling</vt:lpstr>
      <vt:lpstr>Policy 99-24</vt:lpstr>
      <vt:lpstr>implementation (current)</vt:lpstr>
      <vt:lpstr>Safety</vt:lpstr>
      <vt:lpstr>Retreat planning themes: ideas?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FC Agenda 10-7-15</dc:title>
  <dc:creator>Alexandra Jaffe</dc:creator>
  <cp:lastModifiedBy>Alexandra Jaffe</cp:lastModifiedBy>
  <cp:revision>8</cp:revision>
  <dcterms:created xsi:type="dcterms:W3CDTF">2015-10-12T22:33:36Z</dcterms:created>
  <dcterms:modified xsi:type="dcterms:W3CDTF">2015-11-05T04:58:35Z</dcterms:modified>
</cp:coreProperties>
</file>