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8" r:id="rId4"/>
    <p:sldId id="261" r:id="rId5"/>
    <p:sldId id="275" r:id="rId6"/>
    <p:sldId id="257" r:id="rId7"/>
    <p:sldId id="259" r:id="rId8"/>
    <p:sldId id="262" r:id="rId9"/>
    <p:sldId id="263" r:id="rId10"/>
    <p:sldId id="264" r:id="rId11"/>
    <p:sldId id="265" r:id="rId12"/>
    <p:sldId id="267" r:id="rId13"/>
    <p:sldId id="269" r:id="rId14"/>
    <p:sldId id="270" r:id="rId15"/>
    <p:sldId id="271" r:id="rId16"/>
    <p:sldId id="274"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01BBA6-A0E5-4564-BB1B-52E839FBC444}" v="2" dt="2023-02-15T17:18:54.4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94800"/>
  </p:normalViewPr>
  <p:slideViewPr>
    <p:cSldViewPr snapToGrid="0">
      <p:cViewPr varScale="1">
        <p:scale>
          <a:sx n="72" d="100"/>
          <a:sy n="72" d="100"/>
        </p:scale>
        <p:origin x="232" y="16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BA4FF-FA00-29F6-D73F-37F0CD51F1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3C5F5A-1E14-C0B8-2489-DAB63C4002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BF30D7-940C-2B6A-1B95-A742056972E8}"/>
              </a:ext>
            </a:extLst>
          </p:cNvPr>
          <p:cNvSpPr>
            <a:spLocks noGrp="1"/>
          </p:cNvSpPr>
          <p:nvPr>
            <p:ph type="dt" sz="half" idx="10"/>
          </p:nvPr>
        </p:nvSpPr>
        <p:spPr/>
        <p:txBody>
          <a:bodyPr/>
          <a:lstStyle/>
          <a:p>
            <a:fld id="{65CFC9EF-C6E2-484F-8C15-A1C2CD0A63BA}" type="datetimeFigureOut">
              <a:rPr lang="en-US" smtClean="0"/>
              <a:t>2/24/23</a:t>
            </a:fld>
            <a:endParaRPr lang="en-US"/>
          </a:p>
        </p:txBody>
      </p:sp>
      <p:sp>
        <p:nvSpPr>
          <p:cNvPr id="5" name="Footer Placeholder 4">
            <a:extLst>
              <a:ext uri="{FF2B5EF4-FFF2-40B4-BE49-F238E27FC236}">
                <a16:creationId xmlns:a16="http://schemas.microsoft.com/office/drawing/2014/main" id="{041D9D0F-4811-1D22-A6AD-202CE7994F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78D298-ABA0-35F0-ADA8-02FA074075C7}"/>
              </a:ext>
            </a:extLst>
          </p:cNvPr>
          <p:cNvSpPr>
            <a:spLocks noGrp="1"/>
          </p:cNvSpPr>
          <p:nvPr>
            <p:ph type="sldNum" sz="quarter" idx="12"/>
          </p:nvPr>
        </p:nvSpPr>
        <p:spPr/>
        <p:txBody>
          <a:bodyPr/>
          <a:lstStyle/>
          <a:p>
            <a:fld id="{E0D0D857-35AC-854A-AA8D-D7A0EDFB4F9D}" type="slidenum">
              <a:rPr lang="en-US" smtClean="0"/>
              <a:t>‹#›</a:t>
            </a:fld>
            <a:endParaRPr lang="en-US"/>
          </a:p>
        </p:txBody>
      </p:sp>
    </p:spTree>
    <p:extLst>
      <p:ext uri="{BB962C8B-B14F-4D97-AF65-F5344CB8AC3E}">
        <p14:creationId xmlns:p14="http://schemas.microsoft.com/office/powerpoint/2010/main" val="256594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2804D-461D-A350-6B3F-2C2A12CA65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169EC5-F12D-171F-F583-3FF583B78C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58A660-1B2B-366C-4124-6AA4B223BBDA}"/>
              </a:ext>
            </a:extLst>
          </p:cNvPr>
          <p:cNvSpPr>
            <a:spLocks noGrp="1"/>
          </p:cNvSpPr>
          <p:nvPr>
            <p:ph type="dt" sz="half" idx="10"/>
          </p:nvPr>
        </p:nvSpPr>
        <p:spPr/>
        <p:txBody>
          <a:bodyPr/>
          <a:lstStyle/>
          <a:p>
            <a:fld id="{65CFC9EF-C6E2-484F-8C15-A1C2CD0A63BA}" type="datetimeFigureOut">
              <a:rPr lang="en-US" smtClean="0"/>
              <a:t>2/24/23</a:t>
            </a:fld>
            <a:endParaRPr lang="en-US"/>
          </a:p>
        </p:txBody>
      </p:sp>
      <p:sp>
        <p:nvSpPr>
          <p:cNvPr id="5" name="Footer Placeholder 4">
            <a:extLst>
              <a:ext uri="{FF2B5EF4-FFF2-40B4-BE49-F238E27FC236}">
                <a16:creationId xmlns:a16="http://schemas.microsoft.com/office/drawing/2014/main" id="{B8D1658E-4B2A-8C2A-B59C-FF774F4047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B0587-9922-2D90-98D8-DCF0FB57826E}"/>
              </a:ext>
            </a:extLst>
          </p:cNvPr>
          <p:cNvSpPr>
            <a:spLocks noGrp="1"/>
          </p:cNvSpPr>
          <p:nvPr>
            <p:ph type="sldNum" sz="quarter" idx="12"/>
          </p:nvPr>
        </p:nvSpPr>
        <p:spPr/>
        <p:txBody>
          <a:bodyPr/>
          <a:lstStyle/>
          <a:p>
            <a:fld id="{E0D0D857-35AC-854A-AA8D-D7A0EDFB4F9D}" type="slidenum">
              <a:rPr lang="en-US" smtClean="0"/>
              <a:t>‹#›</a:t>
            </a:fld>
            <a:endParaRPr lang="en-US"/>
          </a:p>
        </p:txBody>
      </p:sp>
    </p:spTree>
    <p:extLst>
      <p:ext uri="{BB962C8B-B14F-4D97-AF65-F5344CB8AC3E}">
        <p14:creationId xmlns:p14="http://schemas.microsoft.com/office/powerpoint/2010/main" val="3757981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354675-2B6E-DDFE-366E-6311735014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D1D517-5BD7-6959-D920-91E6338F90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A069E-474F-FCEF-21B3-C232520A9EA6}"/>
              </a:ext>
            </a:extLst>
          </p:cNvPr>
          <p:cNvSpPr>
            <a:spLocks noGrp="1"/>
          </p:cNvSpPr>
          <p:nvPr>
            <p:ph type="dt" sz="half" idx="10"/>
          </p:nvPr>
        </p:nvSpPr>
        <p:spPr/>
        <p:txBody>
          <a:bodyPr/>
          <a:lstStyle/>
          <a:p>
            <a:fld id="{65CFC9EF-C6E2-484F-8C15-A1C2CD0A63BA}" type="datetimeFigureOut">
              <a:rPr lang="en-US" smtClean="0"/>
              <a:t>2/24/23</a:t>
            </a:fld>
            <a:endParaRPr lang="en-US"/>
          </a:p>
        </p:txBody>
      </p:sp>
      <p:sp>
        <p:nvSpPr>
          <p:cNvPr id="5" name="Footer Placeholder 4">
            <a:extLst>
              <a:ext uri="{FF2B5EF4-FFF2-40B4-BE49-F238E27FC236}">
                <a16:creationId xmlns:a16="http://schemas.microsoft.com/office/drawing/2014/main" id="{814BE1CF-3F8C-A423-BF52-EBCC75389A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C00EB2-BD77-9AF9-45CF-E108473B4367}"/>
              </a:ext>
            </a:extLst>
          </p:cNvPr>
          <p:cNvSpPr>
            <a:spLocks noGrp="1"/>
          </p:cNvSpPr>
          <p:nvPr>
            <p:ph type="sldNum" sz="quarter" idx="12"/>
          </p:nvPr>
        </p:nvSpPr>
        <p:spPr/>
        <p:txBody>
          <a:bodyPr/>
          <a:lstStyle/>
          <a:p>
            <a:fld id="{E0D0D857-35AC-854A-AA8D-D7A0EDFB4F9D}" type="slidenum">
              <a:rPr lang="en-US" smtClean="0"/>
              <a:t>‹#›</a:t>
            </a:fld>
            <a:endParaRPr lang="en-US"/>
          </a:p>
        </p:txBody>
      </p:sp>
    </p:spTree>
    <p:extLst>
      <p:ext uri="{BB962C8B-B14F-4D97-AF65-F5344CB8AC3E}">
        <p14:creationId xmlns:p14="http://schemas.microsoft.com/office/powerpoint/2010/main" val="383419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D3D0-84E0-24D1-85DD-4F1F60FA78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7C4498-2EC8-B2F4-2056-A8B18E6DA7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F4B70D-4955-7612-8219-2246CA94C6C0}"/>
              </a:ext>
            </a:extLst>
          </p:cNvPr>
          <p:cNvSpPr>
            <a:spLocks noGrp="1"/>
          </p:cNvSpPr>
          <p:nvPr>
            <p:ph type="dt" sz="half" idx="10"/>
          </p:nvPr>
        </p:nvSpPr>
        <p:spPr/>
        <p:txBody>
          <a:bodyPr/>
          <a:lstStyle/>
          <a:p>
            <a:fld id="{65CFC9EF-C6E2-484F-8C15-A1C2CD0A63BA}" type="datetimeFigureOut">
              <a:rPr lang="en-US" smtClean="0"/>
              <a:t>2/24/23</a:t>
            </a:fld>
            <a:endParaRPr lang="en-US"/>
          </a:p>
        </p:txBody>
      </p:sp>
      <p:sp>
        <p:nvSpPr>
          <p:cNvPr id="5" name="Footer Placeholder 4">
            <a:extLst>
              <a:ext uri="{FF2B5EF4-FFF2-40B4-BE49-F238E27FC236}">
                <a16:creationId xmlns:a16="http://schemas.microsoft.com/office/drawing/2014/main" id="{06F07A7F-8D05-98AF-F6E9-887EDF34AE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8F6E23-D2EC-0621-5239-A3F74AEFB943}"/>
              </a:ext>
            </a:extLst>
          </p:cNvPr>
          <p:cNvSpPr>
            <a:spLocks noGrp="1"/>
          </p:cNvSpPr>
          <p:nvPr>
            <p:ph type="sldNum" sz="quarter" idx="12"/>
          </p:nvPr>
        </p:nvSpPr>
        <p:spPr/>
        <p:txBody>
          <a:bodyPr/>
          <a:lstStyle/>
          <a:p>
            <a:fld id="{E0D0D857-35AC-854A-AA8D-D7A0EDFB4F9D}" type="slidenum">
              <a:rPr lang="en-US" smtClean="0"/>
              <a:t>‹#›</a:t>
            </a:fld>
            <a:endParaRPr lang="en-US"/>
          </a:p>
        </p:txBody>
      </p:sp>
    </p:spTree>
    <p:extLst>
      <p:ext uri="{BB962C8B-B14F-4D97-AF65-F5344CB8AC3E}">
        <p14:creationId xmlns:p14="http://schemas.microsoft.com/office/powerpoint/2010/main" val="3858446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99A4F-B043-2666-61FE-1C3474E0D2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BB9A70-2912-119F-ABA1-3FF5E3AF4E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B3CCB2-5ED9-B428-CB79-3F47ED6CA4AC}"/>
              </a:ext>
            </a:extLst>
          </p:cNvPr>
          <p:cNvSpPr>
            <a:spLocks noGrp="1"/>
          </p:cNvSpPr>
          <p:nvPr>
            <p:ph type="dt" sz="half" idx="10"/>
          </p:nvPr>
        </p:nvSpPr>
        <p:spPr/>
        <p:txBody>
          <a:bodyPr/>
          <a:lstStyle/>
          <a:p>
            <a:fld id="{65CFC9EF-C6E2-484F-8C15-A1C2CD0A63BA}" type="datetimeFigureOut">
              <a:rPr lang="en-US" smtClean="0"/>
              <a:t>2/24/23</a:t>
            </a:fld>
            <a:endParaRPr lang="en-US"/>
          </a:p>
        </p:txBody>
      </p:sp>
      <p:sp>
        <p:nvSpPr>
          <p:cNvPr id="5" name="Footer Placeholder 4">
            <a:extLst>
              <a:ext uri="{FF2B5EF4-FFF2-40B4-BE49-F238E27FC236}">
                <a16:creationId xmlns:a16="http://schemas.microsoft.com/office/drawing/2014/main" id="{AEE3DE59-420F-FFBA-4FAF-EDA89879B5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284A6F-E64C-B51C-8699-39B520277382}"/>
              </a:ext>
            </a:extLst>
          </p:cNvPr>
          <p:cNvSpPr>
            <a:spLocks noGrp="1"/>
          </p:cNvSpPr>
          <p:nvPr>
            <p:ph type="sldNum" sz="quarter" idx="12"/>
          </p:nvPr>
        </p:nvSpPr>
        <p:spPr/>
        <p:txBody>
          <a:bodyPr/>
          <a:lstStyle/>
          <a:p>
            <a:fld id="{E0D0D857-35AC-854A-AA8D-D7A0EDFB4F9D}" type="slidenum">
              <a:rPr lang="en-US" smtClean="0"/>
              <a:t>‹#›</a:t>
            </a:fld>
            <a:endParaRPr lang="en-US"/>
          </a:p>
        </p:txBody>
      </p:sp>
    </p:spTree>
    <p:extLst>
      <p:ext uri="{BB962C8B-B14F-4D97-AF65-F5344CB8AC3E}">
        <p14:creationId xmlns:p14="http://schemas.microsoft.com/office/powerpoint/2010/main" val="2778285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B43AC-ACC8-B4A2-6558-C780FBFB20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A2EDC5-9FDE-EAB8-9654-AB2E38A480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1B4834-0CC0-CD47-0807-01D2F561DD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FAD246-0948-57CD-F8FB-DD219EB5BF5C}"/>
              </a:ext>
            </a:extLst>
          </p:cNvPr>
          <p:cNvSpPr>
            <a:spLocks noGrp="1"/>
          </p:cNvSpPr>
          <p:nvPr>
            <p:ph type="dt" sz="half" idx="10"/>
          </p:nvPr>
        </p:nvSpPr>
        <p:spPr/>
        <p:txBody>
          <a:bodyPr/>
          <a:lstStyle/>
          <a:p>
            <a:fld id="{65CFC9EF-C6E2-484F-8C15-A1C2CD0A63BA}" type="datetimeFigureOut">
              <a:rPr lang="en-US" smtClean="0"/>
              <a:t>2/24/23</a:t>
            </a:fld>
            <a:endParaRPr lang="en-US"/>
          </a:p>
        </p:txBody>
      </p:sp>
      <p:sp>
        <p:nvSpPr>
          <p:cNvPr id="6" name="Footer Placeholder 5">
            <a:extLst>
              <a:ext uri="{FF2B5EF4-FFF2-40B4-BE49-F238E27FC236}">
                <a16:creationId xmlns:a16="http://schemas.microsoft.com/office/drawing/2014/main" id="{8302AA39-28DC-99B5-EB56-0BEC810F18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76ABC1-0D04-9B46-F3CC-7BE9C3DCB657}"/>
              </a:ext>
            </a:extLst>
          </p:cNvPr>
          <p:cNvSpPr>
            <a:spLocks noGrp="1"/>
          </p:cNvSpPr>
          <p:nvPr>
            <p:ph type="sldNum" sz="quarter" idx="12"/>
          </p:nvPr>
        </p:nvSpPr>
        <p:spPr/>
        <p:txBody>
          <a:bodyPr/>
          <a:lstStyle/>
          <a:p>
            <a:fld id="{E0D0D857-35AC-854A-AA8D-D7A0EDFB4F9D}" type="slidenum">
              <a:rPr lang="en-US" smtClean="0"/>
              <a:t>‹#›</a:t>
            </a:fld>
            <a:endParaRPr lang="en-US"/>
          </a:p>
        </p:txBody>
      </p:sp>
    </p:spTree>
    <p:extLst>
      <p:ext uri="{BB962C8B-B14F-4D97-AF65-F5344CB8AC3E}">
        <p14:creationId xmlns:p14="http://schemas.microsoft.com/office/powerpoint/2010/main" val="1667470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4BC9B-E1E6-92D4-C250-C81858FE86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60944F-FF99-4F73-7A83-B2652537D2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8C85F1-9FB6-52DF-1CF4-DAFCB3CBB3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5E46AB-BE17-F78D-6D0E-6A2B6002DB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FF9184-141B-F7FA-E544-41A7E1B3D7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EDB67D-727A-DD62-786A-76D594BAAA4C}"/>
              </a:ext>
            </a:extLst>
          </p:cNvPr>
          <p:cNvSpPr>
            <a:spLocks noGrp="1"/>
          </p:cNvSpPr>
          <p:nvPr>
            <p:ph type="dt" sz="half" idx="10"/>
          </p:nvPr>
        </p:nvSpPr>
        <p:spPr/>
        <p:txBody>
          <a:bodyPr/>
          <a:lstStyle/>
          <a:p>
            <a:fld id="{65CFC9EF-C6E2-484F-8C15-A1C2CD0A63BA}" type="datetimeFigureOut">
              <a:rPr lang="en-US" smtClean="0"/>
              <a:t>2/24/23</a:t>
            </a:fld>
            <a:endParaRPr lang="en-US"/>
          </a:p>
        </p:txBody>
      </p:sp>
      <p:sp>
        <p:nvSpPr>
          <p:cNvPr id="8" name="Footer Placeholder 7">
            <a:extLst>
              <a:ext uri="{FF2B5EF4-FFF2-40B4-BE49-F238E27FC236}">
                <a16:creationId xmlns:a16="http://schemas.microsoft.com/office/drawing/2014/main" id="{3E75F020-BA8F-4B28-A50D-2147226D17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E7BE33-2CEC-DB28-6BB9-D78807F14670}"/>
              </a:ext>
            </a:extLst>
          </p:cNvPr>
          <p:cNvSpPr>
            <a:spLocks noGrp="1"/>
          </p:cNvSpPr>
          <p:nvPr>
            <p:ph type="sldNum" sz="quarter" idx="12"/>
          </p:nvPr>
        </p:nvSpPr>
        <p:spPr/>
        <p:txBody>
          <a:bodyPr/>
          <a:lstStyle/>
          <a:p>
            <a:fld id="{E0D0D857-35AC-854A-AA8D-D7A0EDFB4F9D}" type="slidenum">
              <a:rPr lang="en-US" smtClean="0"/>
              <a:t>‹#›</a:t>
            </a:fld>
            <a:endParaRPr lang="en-US"/>
          </a:p>
        </p:txBody>
      </p:sp>
    </p:spTree>
    <p:extLst>
      <p:ext uri="{BB962C8B-B14F-4D97-AF65-F5344CB8AC3E}">
        <p14:creationId xmlns:p14="http://schemas.microsoft.com/office/powerpoint/2010/main" val="1824924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3445E-704B-A2DD-351F-7E9E4DB8B8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0D1920-C277-0DEB-EAD3-612DE92D55C6}"/>
              </a:ext>
            </a:extLst>
          </p:cNvPr>
          <p:cNvSpPr>
            <a:spLocks noGrp="1"/>
          </p:cNvSpPr>
          <p:nvPr>
            <p:ph type="dt" sz="half" idx="10"/>
          </p:nvPr>
        </p:nvSpPr>
        <p:spPr/>
        <p:txBody>
          <a:bodyPr/>
          <a:lstStyle/>
          <a:p>
            <a:fld id="{65CFC9EF-C6E2-484F-8C15-A1C2CD0A63BA}" type="datetimeFigureOut">
              <a:rPr lang="en-US" smtClean="0"/>
              <a:t>2/24/23</a:t>
            </a:fld>
            <a:endParaRPr lang="en-US"/>
          </a:p>
        </p:txBody>
      </p:sp>
      <p:sp>
        <p:nvSpPr>
          <p:cNvPr id="4" name="Footer Placeholder 3">
            <a:extLst>
              <a:ext uri="{FF2B5EF4-FFF2-40B4-BE49-F238E27FC236}">
                <a16:creationId xmlns:a16="http://schemas.microsoft.com/office/drawing/2014/main" id="{943FC38C-D923-6BF8-FEE8-24688EC740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9BEC3F-8FAA-CA03-BEB2-EA855D9D48CE}"/>
              </a:ext>
            </a:extLst>
          </p:cNvPr>
          <p:cNvSpPr>
            <a:spLocks noGrp="1"/>
          </p:cNvSpPr>
          <p:nvPr>
            <p:ph type="sldNum" sz="quarter" idx="12"/>
          </p:nvPr>
        </p:nvSpPr>
        <p:spPr/>
        <p:txBody>
          <a:bodyPr/>
          <a:lstStyle/>
          <a:p>
            <a:fld id="{E0D0D857-35AC-854A-AA8D-D7A0EDFB4F9D}" type="slidenum">
              <a:rPr lang="en-US" smtClean="0"/>
              <a:t>‹#›</a:t>
            </a:fld>
            <a:endParaRPr lang="en-US"/>
          </a:p>
        </p:txBody>
      </p:sp>
    </p:spTree>
    <p:extLst>
      <p:ext uri="{BB962C8B-B14F-4D97-AF65-F5344CB8AC3E}">
        <p14:creationId xmlns:p14="http://schemas.microsoft.com/office/powerpoint/2010/main" val="2474827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51E7EC-CBD3-8469-B748-60F9948D14A6}"/>
              </a:ext>
            </a:extLst>
          </p:cNvPr>
          <p:cNvSpPr>
            <a:spLocks noGrp="1"/>
          </p:cNvSpPr>
          <p:nvPr>
            <p:ph type="dt" sz="half" idx="10"/>
          </p:nvPr>
        </p:nvSpPr>
        <p:spPr/>
        <p:txBody>
          <a:bodyPr/>
          <a:lstStyle/>
          <a:p>
            <a:fld id="{65CFC9EF-C6E2-484F-8C15-A1C2CD0A63BA}" type="datetimeFigureOut">
              <a:rPr lang="en-US" smtClean="0"/>
              <a:t>2/24/23</a:t>
            </a:fld>
            <a:endParaRPr lang="en-US"/>
          </a:p>
        </p:txBody>
      </p:sp>
      <p:sp>
        <p:nvSpPr>
          <p:cNvPr id="3" name="Footer Placeholder 2">
            <a:extLst>
              <a:ext uri="{FF2B5EF4-FFF2-40B4-BE49-F238E27FC236}">
                <a16:creationId xmlns:a16="http://schemas.microsoft.com/office/drawing/2014/main" id="{0B25A095-414F-A473-02C5-C4E14B85A2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559D7E-7576-44EA-5E9F-6958E4917512}"/>
              </a:ext>
            </a:extLst>
          </p:cNvPr>
          <p:cNvSpPr>
            <a:spLocks noGrp="1"/>
          </p:cNvSpPr>
          <p:nvPr>
            <p:ph type="sldNum" sz="quarter" idx="12"/>
          </p:nvPr>
        </p:nvSpPr>
        <p:spPr/>
        <p:txBody>
          <a:bodyPr/>
          <a:lstStyle/>
          <a:p>
            <a:fld id="{E0D0D857-35AC-854A-AA8D-D7A0EDFB4F9D}" type="slidenum">
              <a:rPr lang="en-US" smtClean="0"/>
              <a:t>‹#›</a:t>
            </a:fld>
            <a:endParaRPr lang="en-US"/>
          </a:p>
        </p:txBody>
      </p:sp>
    </p:spTree>
    <p:extLst>
      <p:ext uri="{BB962C8B-B14F-4D97-AF65-F5344CB8AC3E}">
        <p14:creationId xmlns:p14="http://schemas.microsoft.com/office/powerpoint/2010/main" val="357204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41E83-004C-A7BC-A21A-82D7FEE38D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9DF2D9-6002-227E-8F5D-C826F219CE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B03A4B-EC01-F00F-50AD-82E92B0FC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67FC40-B2BB-6EBD-F0A5-0A9F610A41AC}"/>
              </a:ext>
            </a:extLst>
          </p:cNvPr>
          <p:cNvSpPr>
            <a:spLocks noGrp="1"/>
          </p:cNvSpPr>
          <p:nvPr>
            <p:ph type="dt" sz="half" idx="10"/>
          </p:nvPr>
        </p:nvSpPr>
        <p:spPr/>
        <p:txBody>
          <a:bodyPr/>
          <a:lstStyle/>
          <a:p>
            <a:fld id="{65CFC9EF-C6E2-484F-8C15-A1C2CD0A63BA}" type="datetimeFigureOut">
              <a:rPr lang="en-US" smtClean="0"/>
              <a:t>2/24/23</a:t>
            </a:fld>
            <a:endParaRPr lang="en-US"/>
          </a:p>
        </p:txBody>
      </p:sp>
      <p:sp>
        <p:nvSpPr>
          <p:cNvPr id="6" name="Footer Placeholder 5">
            <a:extLst>
              <a:ext uri="{FF2B5EF4-FFF2-40B4-BE49-F238E27FC236}">
                <a16:creationId xmlns:a16="http://schemas.microsoft.com/office/drawing/2014/main" id="{7B22725D-FF02-5A33-ECC9-AAB4337011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F7E5E-ABF3-D29A-407C-52424CD090AD}"/>
              </a:ext>
            </a:extLst>
          </p:cNvPr>
          <p:cNvSpPr>
            <a:spLocks noGrp="1"/>
          </p:cNvSpPr>
          <p:nvPr>
            <p:ph type="sldNum" sz="quarter" idx="12"/>
          </p:nvPr>
        </p:nvSpPr>
        <p:spPr/>
        <p:txBody>
          <a:bodyPr/>
          <a:lstStyle/>
          <a:p>
            <a:fld id="{E0D0D857-35AC-854A-AA8D-D7A0EDFB4F9D}" type="slidenum">
              <a:rPr lang="en-US" smtClean="0"/>
              <a:t>‹#›</a:t>
            </a:fld>
            <a:endParaRPr lang="en-US"/>
          </a:p>
        </p:txBody>
      </p:sp>
    </p:spTree>
    <p:extLst>
      <p:ext uri="{BB962C8B-B14F-4D97-AF65-F5344CB8AC3E}">
        <p14:creationId xmlns:p14="http://schemas.microsoft.com/office/powerpoint/2010/main" val="68685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ED5DE-079C-52EB-6EE8-1CCC5F46A0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19D7E9-C39E-7010-42E5-5BEA42105A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41FA35-85EE-74D4-2C82-80FCE81985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FC17A4-C11F-66BE-EEB3-1FA8450C2A34}"/>
              </a:ext>
            </a:extLst>
          </p:cNvPr>
          <p:cNvSpPr>
            <a:spLocks noGrp="1"/>
          </p:cNvSpPr>
          <p:nvPr>
            <p:ph type="dt" sz="half" idx="10"/>
          </p:nvPr>
        </p:nvSpPr>
        <p:spPr/>
        <p:txBody>
          <a:bodyPr/>
          <a:lstStyle/>
          <a:p>
            <a:fld id="{65CFC9EF-C6E2-484F-8C15-A1C2CD0A63BA}" type="datetimeFigureOut">
              <a:rPr lang="en-US" smtClean="0"/>
              <a:t>2/24/23</a:t>
            </a:fld>
            <a:endParaRPr lang="en-US"/>
          </a:p>
        </p:txBody>
      </p:sp>
      <p:sp>
        <p:nvSpPr>
          <p:cNvPr id="6" name="Footer Placeholder 5">
            <a:extLst>
              <a:ext uri="{FF2B5EF4-FFF2-40B4-BE49-F238E27FC236}">
                <a16:creationId xmlns:a16="http://schemas.microsoft.com/office/drawing/2014/main" id="{74B854BB-868C-6A52-EE60-AB3ADC9081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9F95A0-6437-6914-6851-34A9D4660BE0}"/>
              </a:ext>
            </a:extLst>
          </p:cNvPr>
          <p:cNvSpPr>
            <a:spLocks noGrp="1"/>
          </p:cNvSpPr>
          <p:nvPr>
            <p:ph type="sldNum" sz="quarter" idx="12"/>
          </p:nvPr>
        </p:nvSpPr>
        <p:spPr/>
        <p:txBody>
          <a:bodyPr/>
          <a:lstStyle/>
          <a:p>
            <a:fld id="{E0D0D857-35AC-854A-AA8D-D7A0EDFB4F9D}" type="slidenum">
              <a:rPr lang="en-US" smtClean="0"/>
              <a:t>‹#›</a:t>
            </a:fld>
            <a:endParaRPr lang="en-US"/>
          </a:p>
        </p:txBody>
      </p:sp>
    </p:spTree>
    <p:extLst>
      <p:ext uri="{BB962C8B-B14F-4D97-AF65-F5344CB8AC3E}">
        <p14:creationId xmlns:p14="http://schemas.microsoft.com/office/powerpoint/2010/main" val="2234750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DDB390-459D-4177-7ADB-14B93178CB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43A4D2-A894-1DEE-A349-2419F26196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E5016E-2A32-253F-FC52-A40D1DB7E7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CFC9EF-C6E2-484F-8C15-A1C2CD0A63BA}" type="datetimeFigureOut">
              <a:rPr lang="en-US" smtClean="0"/>
              <a:t>2/24/23</a:t>
            </a:fld>
            <a:endParaRPr lang="en-US"/>
          </a:p>
        </p:txBody>
      </p:sp>
      <p:sp>
        <p:nvSpPr>
          <p:cNvPr id="5" name="Footer Placeholder 4">
            <a:extLst>
              <a:ext uri="{FF2B5EF4-FFF2-40B4-BE49-F238E27FC236}">
                <a16:creationId xmlns:a16="http://schemas.microsoft.com/office/drawing/2014/main" id="{9954398E-CD0A-FDA5-20BF-24E47750A5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99FEF0-23D1-F973-6E35-12BDF27E0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0D857-35AC-854A-AA8D-D7A0EDFB4F9D}" type="slidenum">
              <a:rPr lang="en-US" smtClean="0"/>
              <a:t>‹#›</a:t>
            </a:fld>
            <a:endParaRPr lang="en-US"/>
          </a:p>
        </p:txBody>
      </p:sp>
    </p:spTree>
    <p:extLst>
      <p:ext uri="{BB962C8B-B14F-4D97-AF65-F5344CB8AC3E}">
        <p14:creationId xmlns:p14="http://schemas.microsoft.com/office/powerpoint/2010/main" val="810990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www.csulb.edu/about-csulb/our-mission-vision-values"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mailto:yuping.mao@csulb.edu" TargetMode="External"/><Relationship Id="rId2" Type="http://schemas.openxmlformats.org/officeDocument/2006/relationships/hyperlink" Target="mailto:araceli.esparza@csulb.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4813B-B8D1-8A95-7B0C-02685CEE00EA}"/>
              </a:ext>
            </a:extLst>
          </p:cNvPr>
          <p:cNvSpPr>
            <a:spLocks noGrp="1"/>
          </p:cNvSpPr>
          <p:nvPr>
            <p:ph type="title"/>
          </p:nvPr>
        </p:nvSpPr>
        <p:spPr/>
        <p:txBody>
          <a:bodyPr>
            <a:normAutofit/>
          </a:bodyPr>
          <a:lstStyle/>
          <a:p>
            <a:r>
              <a:rPr lang="en-US" dirty="0">
                <a:latin typeface="Helvetica" panose="020B0604020202020204" pitchFamily="34" charset="0"/>
                <a:cs typeface="Helvetica" panose="020B0604020202020204" pitchFamily="34" charset="0"/>
              </a:rPr>
              <a:t>CLA Equity Task Force </a:t>
            </a:r>
            <a:br>
              <a:rPr lang="en-US" dirty="0">
                <a:latin typeface="Helvetica" panose="020B0604020202020204" pitchFamily="34" charset="0"/>
                <a:cs typeface="Helvetica" panose="020B0604020202020204" pitchFamily="34" charset="0"/>
              </a:rPr>
            </a:br>
            <a:r>
              <a:rPr lang="en-US" dirty="0">
                <a:latin typeface="Helvetica" panose="020B0604020202020204" pitchFamily="34" charset="0"/>
                <a:cs typeface="Helvetica" panose="020B0604020202020204" pitchFamily="34" charset="0"/>
              </a:rPr>
              <a:t>Faculty Workload Group</a:t>
            </a:r>
            <a:br>
              <a:rPr lang="en-US" dirty="0">
                <a:latin typeface="Helvetica" panose="020B0604020202020204" pitchFamily="34" charset="0"/>
                <a:cs typeface="Helvetica" panose="020B0604020202020204" pitchFamily="34" charset="0"/>
              </a:rPr>
            </a:br>
            <a:endParaRPr lang="en-US" dirty="0">
              <a:latin typeface="Helvetica" panose="020B0604020202020204" pitchFamily="34" charset="0"/>
              <a:cs typeface="Helvetica" panose="020B0604020202020204" pitchFamily="34" charset="0"/>
            </a:endParaRPr>
          </a:p>
        </p:txBody>
      </p:sp>
      <p:sp>
        <p:nvSpPr>
          <p:cNvPr id="3" name="Subtitle 2">
            <a:extLst>
              <a:ext uri="{FF2B5EF4-FFF2-40B4-BE49-F238E27FC236}">
                <a16:creationId xmlns:a16="http://schemas.microsoft.com/office/drawing/2014/main" id="{9CA0C102-E7E5-BD27-0C07-40AF3D462C32}"/>
              </a:ext>
            </a:extLst>
          </p:cNvPr>
          <p:cNvSpPr>
            <a:spLocks noGrp="1"/>
          </p:cNvSpPr>
          <p:nvPr>
            <p:ph type="body" idx="1"/>
          </p:nvPr>
        </p:nvSpPr>
        <p:spPr>
          <a:xfrm>
            <a:off x="831850" y="4193629"/>
            <a:ext cx="10776570" cy="2062206"/>
          </a:xfrm>
        </p:spPr>
        <p:txBody>
          <a:bodyPr>
            <a:normAutofit fontScale="92500" lnSpcReduction="10000"/>
          </a:bodyPr>
          <a:lstStyle/>
          <a:p>
            <a:r>
              <a:rPr lang="en-US" sz="2000" dirty="0">
                <a:latin typeface="Helvetica" panose="020B0604020202020204" pitchFamily="34" charset="0"/>
                <a:cs typeface="Helvetica" panose="020B0604020202020204" pitchFamily="34" charset="0"/>
              </a:rPr>
              <a:t>Facilitators: Araceli Esparza and </a:t>
            </a:r>
            <a:r>
              <a:rPr lang="en-US" sz="2000" dirty="0" err="1">
                <a:latin typeface="Helvetica" panose="020B0604020202020204" pitchFamily="34" charset="0"/>
                <a:cs typeface="Helvetica" panose="020B0604020202020204" pitchFamily="34" charset="0"/>
              </a:rPr>
              <a:t>Yuping</a:t>
            </a:r>
            <a:r>
              <a:rPr lang="en-US" sz="2000" dirty="0">
                <a:latin typeface="Helvetica" panose="020B0604020202020204" pitchFamily="34" charset="0"/>
                <a:cs typeface="Helvetica" panose="020B0604020202020204" pitchFamily="34" charset="0"/>
              </a:rPr>
              <a:t> Mao</a:t>
            </a:r>
          </a:p>
          <a:p>
            <a:endParaRPr lang="en-US" sz="2000" dirty="0">
              <a:latin typeface="Helvetica" panose="020B0604020202020204" pitchFamily="34" charset="0"/>
              <a:cs typeface="Helvetica" panose="020B0604020202020204" pitchFamily="34" charset="0"/>
            </a:endParaRPr>
          </a:p>
          <a:p>
            <a:r>
              <a:rPr lang="en-US" sz="2000" dirty="0">
                <a:latin typeface="Helvetica" panose="020B0604020202020204" pitchFamily="34" charset="0"/>
                <a:cs typeface="Helvetica" panose="020B0604020202020204" pitchFamily="34" charset="0"/>
              </a:rPr>
              <a:t>Workgroup Members: Lily House-Peters, Katherine McLoone, and </a:t>
            </a:r>
            <a:r>
              <a:rPr lang="en-US" sz="2000" dirty="0" err="1">
                <a:latin typeface="Helvetica" panose="020B0604020202020204" pitchFamily="34" charset="0"/>
                <a:cs typeface="Helvetica" panose="020B0604020202020204" pitchFamily="34" charset="0"/>
              </a:rPr>
              <a:t>Samiha</a:t>
            </a:r>
            <a:r>
              <a:rPr lang="en-US" sz="2000" dirty="0">
                <a:latin typeface="Helvetica" panose="020B0604020202020204" pitchFamily="34" charset="0"/>
                <a:cs typeface="Helvetica" panose="020B0604020202020204" pitchFamily="34" charset="0"/>
              </a:rPr>
              <a:t> Rahman</a:t>
            </a:r>
          </a:p>
          <a:p>
            <a:endParaRPr lang="en-US" sz="2000" dirty="0">
              <a:latin typeface="Helvetica" panose="020B0604020202020204" pitchFamily="34" charset="0"/>
              <a:cs typeface="Helvetica" panose="020B0604020202020204" pitchFamily="34" charset="0"/>
            </a:endParaRPr>
          </a:p>
          <a:p>
            <a:r>
              <a:rPr lang="en-US" sz="2000" dirty="0">
                <a:latin typeface="Helvetica" panose="020B0604020202020204" pitchFamily="34" charset="0"/>
                <a:cs typeface="Helvetica" panose="020B0604020202020204" pitchFamily="34" charset="0"/>
              </a:rPr>
              <a:t>Consultation: CLA Strategic Plan Implementation Support Team, CLA Equity Task Force, Faculty Council Subcommittees (CLASP Liaison Subcommittee, 6-unit RSCA Subcommittee), Dean </a:t>
            </a:r>
            <a:r>
              <a:rPr lang="en-US" sz="2000" dirty="0" err="1">
                <a:latin typeface="Helvetica" panose="020B0604020202020204" pitchFamily="34" charset="0"/>
                <a:cs typeface="Helvetica" panose="020B0604020202020204" pitchFamily="34" charset="0"/>
              </a:rPr>
              <a:t>Thien</a:t>
            </a:r>
            <a:endParaRPr lang="en-US" sz="2000" dirty="0">
              <a:latin typeface="Helvetica" panose="020B0604020202020204" pitchFamily="34" charset="0"/>
              <a:cs typeface="Helvetica" panose="020B0604020202020204" pitchFamily="34" charset="0"/>
            </a:endParaRPr>
          </a:p>
          <a:p>
            <a:endParaRPr lang="en-US" sz="1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318454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4">
            <a:extLst>
              <a:ext uri="{FF2B5EF4-FFF2-40B4-BE49-F238E27FC236}">
                <a16:creationId xmlns:a16="http://schemas.microsoft.com/office/drawing/2014/main" id="{19EF5266-F986-B95D-F9D9-20F9596AE5CD}"/>
              </a:ext>
            </a:extLst>
          </p:cNvPr>
          <p:cNvGraphicFramePr>
            <a:graphicFrameLocks noGrp="1"/>
          </p:cNvGraphicFramePr>
          <p:nvPr>
            <p:ph idx="4294967295"/>
            <p:extLst>
              <p:ext uri="{D42A27DB-BD31-4B8C-83A1-F6EECF244321}">
                <p14:modId xmlns:p14="http://schemas.microsoft.com/office/powerpoint/2010/main" val="3818565608"/>
              </p:ext>
            </p:extLst>
          </p:nvPr>
        </p:nvGraphicFramePr>
        <p:xfrm>
          <a:off x="446048" y="345989"/>
          <a:ext cx="11218128" cy="6103866"/>
        </p:xfrm>
        <a:graphic>
          <a:graphicData uri="http://schemas.openxmlformats.org/drawingml/2006/table">
            <a:tbl>
              <a:tblPr firstRow="1" bandRow="1">
                <a:tableStyleId>{5C22544A-7EE6-4342-B048-85BDC9FD1C3A}</a:tableStyleId>
              </a:tblPr>
              <a:tblGrid>
                <a:gridCol w="5609064">
                  <a:extLst>
                    <a:ext uri="{9D8B030D-6E8A-4147-A177-3AD203B41FA5}">
                      <a16:colId xmlns:a16="http://schemas.microsoft.com/office/drawing/2014/main" val="643058430"/>
                    </a:ext>
                  </a:extLst>
                </a:gridCol>
                <a:gridCol w="5609064">
                  <a:extLst>
                    <a:ext uri="{9D8B030D-6E8A-4147-A177-3AD203B41FA5}">
                      <a16:colId xmlns:a16="http://schemas.microsoft.com/office/drawing/2014/main" val="2472170461"/>
                    </a:ext>
                  </a:extLst>
                </a:gridCol>
              </a:tblGrid>
              <a:tr h="5943599">
                <a:tc>
                  <a:txBody>
                    <a:bodyPr/>
                    <a:lstStyle/>
                    <a:p>
                      <a:pPr rtl="0" fontAlgn="base"/>
                      <a:r>
                        <a:rPr lang="en-US" sz="1800" b="1" i="0" u="sng" kern="1200" dirty="0">
                          <a:solidFill>
                            <a:schemeClr val="accent2">
                              <a:lumMod val="75000"/>
                            </a:schemeClr>
                          </a:solidFill>
                          <a:effectLst/>
                          <a:latin typeface="Helvetica" panose="020B0604020202020204" pitchFamily="34" charset="0"/>
                          <a:ea typeface="+mn-ea"/>
                          <a:cs typeface="Helvetica" panose="020B0604020202020204" pitchFamily="34" charset="0"/>
                        </a:rPr>
                        <a:t>Current Text: </a:t>
                      </a:r>
                    </a:p>
                    <a:p>
                      <a:pPr rtl="0" fontAlgn="base"/>
                      <a:endParaRPr lang="en-US" sz="1800" b="1" i="0" kern="1200" dirty="0">
                        <a:solidFill>
                          <a:sysClr val="windowText" lastClr="000000"/>
                        </a:solidFill>
                        <a:effectLst/>
                        <a:latin typeface="Helvetica" panose="020B0604020202020204" pitchFamily="34" charset="0"/>
                        <a:ea typeface="+mn-ea"/>
                        <a:cs typeface="Helvetica" panose="020B0604020202020204" pitchFamily="34" charset="0"/>
                      </a:endParaRPr>
                    </a:p>
                    <a:p>
                      <a:pPr rtl="0" fontAlgn="base"/>
                      <a:r>
                        <a:rPr lang="en-US" sz="1800" b="1" i="0" kern="1200" dirty="0">
                          <a:solidFill>
                            <a:sysClr val="windowText" lastClr="000000"/>
                          </a:solidFill>
                          <a:effectLst/>
                          <a:latin typeface="Helvetica" panose="020B0604020202020204" pitchFamily="34" charset="0"/>
                          <a:ea typeface="+mn-ea"/>
                          <a:cs typeface="Helvetica" panose="020B0604020202020204" pitchFamily="34" charset="0"/>
                        </a:rPr>
                        <a:t>Anticipated outcomes and goals of the activity</a:t>
                      </a:r>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18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Outcomes include papers, presentations, publications, performances, and persuasive proposals to external agencies, etc. Goals include ongoing implications of this line of activity. </a:t>
                      </a:r>
                      <a:endParaRPr lang="en-US" sz="1800" b="0" i="0" dirty="0">
                        <a:solidFill>
                          <a:sysClr val="windowText" lastClr="000000"/>
                        </a:solidFill>
                        <a:effectLst/>
                        <a:latin typeface="Helvetica" panose="020B0604020202020204" pitchFamily="34" charset="0"/>
                        <a:cs typeface="Helvetica" panose="020B0604020202020204" pitchFamily="34" charset="0"/>
                      </a:endParaRPr>
                    </a:p>
                    <a:p>
                      <a:endParaRPr lang="en-US" sz="1800" dirty="0">
                        <a:solidFill>
                          <a:sysClr val="windowText" lastClr="000000"/>
                        </a:solidFill>
                        <a:latin typeface="Helvetica" panose="020B0604020202020204" pitchFamily="34" charset="0"/>
                        <a:cs typeface="Helvetica" panose="020B0604020202020204" pitchFamily="34" charset="0"/>
                      </a:endParaRPr>
                    </a:p>
                  </a:txBody>
                  <a:tcPr marL="68827" marR="68827" marT="34413" marB="344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800" b="1" i="0" u="sng" kern="1200" dirty="0">
                          <a:solidFill>
                            <a:schemeClr val="accent2">
                              <a:lumMod val="75000"/>
                            </a:schemeClr>
                          </a:solidFill>
                          <a:effectLst/>
                          <a:latin typeface="Helvetica" panose="020B0604020202020204" pitchFamily="34" charset="0"/>
                          <a:ea typeface="+mn-ea"/>
                          <a:cs typeface="Helvetica" panose="020B0604020202020204" pitchFamily="34" charset="0"/>
                        </a:rPr>
                        <a:t>Proposed Revisions: </a:t>
                      </a:r>
                    </a:p>
                    <a:p>
                      <a:pPr rtl="0" fontAlgn="base"/>
                      <a:endParaRPr lang="en-US" sz="1800" b="1" i="0" kern="1200" dirty="0">
                        <a:solidFill>
                          <a:sysClr val="windowText" lastClr="000000"/>
                        </a:solidFill>
                        <a:effectLst/>
                        <a:latin typeface="Helvetica" panose="020B0604020202020204" pitchFamily="34" charset="0"/>
                        <a:ea typeface="+mn-ea"/>
                        <a:cs typeface="Helvetica" panose="020B0604020202020204" pitchFamily="34" charset="0"/>
                      </a:endParaRPr>
                    </a:p>
                    <a:p>
                      <a:pPr rtl="0" fontAlgn="base"/>
                      <a:r>
                        <a:rPr lang="en-US" sz="1800" b="1" i="0" kern="1200" dirty="0">
                          <a:solidFill>
                            <a:sysClr val="windowText" lastClr="000000"/>
                          </a:solidFill>
                          <a:effectLst/>
                          <a:latin typeface="Helvetica" panose="020B0604020202020204" pitchFamily="34" charset="0"/>
                          <a:ea typeface="+mn-ea"/>
                          <a:cs typeface="Helvetica" panose="020B0604020202020204" pitchFamily="34" charset="0"/>
                        </a:rPr>
                        <a:t>Anticipated outcomes, goals, </a:t>
                      </a:r>
                      <a:r>
                        <a:rPr lang="en-US" sz="1800" b="1" i="0" kern="1200" dirty="0">
                          <a:solidFill>
                            <a:schemeClr val="accent2"/>
                          </a:solidFill>
                          <a:effectLst/>
                          <a:latin typeface="Helvetica" panose="020B0604020202020204" pitchFamily="34" charset="0"/>
                          <a:ea typeface="+mn-ea"/>
                          <a:cs typeface="Helvetica" panose="020B0604020202020204" pitchFamily="34" charset="0"/>
                        </a:rPr>
                        <a:t>and impact </a:t>
                      </a:r>
                      <a:r>
                        <a:rPr lang="en-US" sz="1800" b="1" i="0" kern="1200" dirty="0">
                          <a:solidFill>
                            <a:sysClr val="windowText" lastClr="000000"/>
                          </a:solidFill>
                          <a:effectLst/>
                          <a:latin typeface="Helvetica" panose="020B0604020202020204" pitchFamily="34" charset="0"/>
                          <a:ea typeface="+mn-ea"/>
                          <a:cs typeface="Helvetica" panose="020B0604020202020204" pitchFamily="34" charset="0"/>
                        </a:rPr>
                        <a:t>of the activity</a:t>
                      </a:r>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18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Outcomes may include </a:t>
                      </a:r>
                      <a:r>
                        <a:rPr lang="en-US" sz="1800" b="0" i="0" kern="1200" dirty="0">
                          <a:solidFill>
                            <a:schemeClr val="accent2"/>
                          </a:solidFill>
                          <a:effectLst/>
                          <a:latin typeface="Helvetica" panose="020B0604020202020204" pitchFamily="34" charset="0"/>
                          <a:ea typeface="+mn-ea"/>
                          <a:cs typeface="Helvetica" panose="020B0604020202020204" pitchFamily="34" charset="0"/>
                        </a:rPr>
                        <a:t>journal articles, scholarly book chapters, </a:t>
                      </a:r>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presentations, </a:t>
                      </a:r>
                      <a:r>
                        <a:rPr lang="en-US" sz="1800" b="0" i="0" kern="1200" dirty="0">
                          <a:solidFill>
                            <a:schemeClr val="accent2"/>
                          </a:solidFill>
                          <a:effectLst/>
                          <a:latin typeface="Helvetica" panose="020B0604020202020204" pitchFamily="34" charset="0"/>
                          <a:ea typeface="+mn-ea"/>
                          <a:cs typeface="Helvetica" panose="020B0604020202020204" pitchFamily="34" charset="0"/>
                        </a:rPr>
                        <a:t>publication of creative writing</a:t>
                      </a:r>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 performances, persuasive proposals to external agencies, </a:t>
                      </a:r>
                      <a:r>
                        <a:rPr lang="en-US" sz="1800" b="0" i="0" kern="1200" dirty="0">
                          <a:solidFill>
                            <a:schemeClr val="accent2"/>
                          </a:solidFill>
                          <a:effectLst/>
                          <a:latin typeface="Helvetica" panose="020B0604020202020204" pitchFamily="34" charset="0"/>
                          <a:ea typeface="+mn-ea"/>
                          <a:cs typeface="Helvetica" panose="020B0604020202020204" pitchFamily="34" charset="0"/>
                        </a:rPr>
                        <a:t>among other research, scholarly, and creative activities. Outcomes may also include collaborations and partnerships with communities outside the university that result in non-traditional scholarly or creative products, including exhibits, digital tools (e.g., websites or other digital media), reports and documentation of community-based research, governmental and nonprofit reports, policy development and legislation, community-based assessment and evaluation, among other forms of applied and action research. Assigned time is also available for editing a peer-reviewed collection or a special issue of an academic journal. </a:t>
                      </a:r>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Goals can also include the ongoing implications of this line of activity. </a:t>
                      </a:r>
                      <a:endParaRPr lang="en-US" sz="1800" b="0" i="0" dirty="0">
                        <a:solidFill>
                          <a:sysClr val="windowText" lastClr="000000"/>
                        </a:solidFill>
                        <a:effectLst/>
                        <a:latin typeface="Helvetica" panose="020B0604020202020204" pitchFamily="34" charset="0"/>
                        <a:cs typeface="Helvetica" panose="020B0604020202020204" pitchFamily="34" charset="0"/>
                      </a:endParaRPr>
                    </a:p>
                    <a:p>
                      <a:endParaRPr lang="en-US" sz="1800" dirty="0">
                        <a:solidFill>
                          <a:sysClr val="windowText" lastClr="000000"/>
                        </a:solidFill>
                        <a:latin typeface="Helvetica" panose="020B0604020202020204" pitchFamily="34" charset="0"/>
                        <a:cs typeface="Helvetica" panose="020B0604020202020204" pitchFamily="34" charset="0"/>
                      </a:endParaRPr>
                    </a:p>
                  </a:txBody>
                  <a:tcPr marL="68827" marR="68827" marT="34413" marB="344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2629907"/>
                  </a:ext>
                </a:extLst>
              </a:tr>
            </a:tbl>
          </a:graphicData>
        </a:graphic>
      </p:graphicFrame>
    </p:spTree>
    <p:extLst>
      <p:ext uri="{BB962C8B-B14F-4D97-AF65-F5344CB8AC3E}">
        <p14:creationId xmlns:p14="http://schemas.microsoft.com/office/powerpoint/2010/main" val="1685927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4">
            <a:extLst>
              <a:ext uri="{FF2B5EF4-FFF2-40B4-BE49-F238E27FC236}">
                <a16:creationId xmlns:a16="http://schemas.microsoft.com/office/drawing/2014/main" id="{D2C9E72F-6865-80D7-3959-5A55DC5F7999}"/>
              </a:ext>
            </a:extLst>
          </p:cNvPr>
          <p:cNvGraphicFramePr>
            <a:graphicFrameLocks noGrp="1"/>
          </p:cNvGraphicFramePr>
          <p:nvPr>
            <p:ph idx="4294967295"/>
            <p:extLst>
              <p:ext uri="{D42A27DB-BD31-4B8C-83A1-F6EECF244321}">
                <p14:modId xmlns:p14="http://schemas.microsoft.com/office/powerpoint/2010/main" val="2095267945"/>
              </p:ext>
            </p:extLst>
          </p:nvPr>
        </p:nvGraphicFramePr>
        <p:xfrm>
          <a:off x="73571" y="78607"/>
          <a:ext cx="12025502" cy="6667880"/>
        </p:xfrm>
        <a:graphic>
          <a:graphicData uri="http://schemas.openxmlformats.org/drawingml/2006/table">
            <a:tbl>
              <a:tblPr firstRow="1" bandRow="1">
                <a:tableStyleId>{5C22544A-7EE6-4342-B048-85BDC9FD1C3A}</a:tableStyleId>
              </a:tblPr>
              <a:tblGrid>
                <a:gridCol w="5727678">
                  <a:extLst>
                    <a:ext uri="{9D8B030D-6E8A-4147-A177-3AD203B41FA5}">
                      <a16:colId xmlns:a16="http://schemas.microsoft.com/office/drawing/2014/main" val="256876829"/>
                    </a:ext>
                  </a:extLst>
                </a:gridCol>
                <a:gridCol w="6297824">
                  <a:extLst>
                    <a:ext uri="{9D8B030D-6E8A-4147-A177-3AD203B41FA5}">
                      <a16:colId xmlns:a16="http://schemas.microsoft.com/office/drawing/2014/main" val="2617458578"/>
                    </a:ext>
                  </a:extLst>
                </a:gridCol>
              </a:tblGrid>
              <a:tr h="6667880">
                <a:tc>
                  <a:txBody>
                    <a:bodyPr/>
                    <a:lstStyle/>
                    <a:p>
                      <a:pPr rtl="0" fontAlgn="base"/>
                      <a:r>
                        <a:rPr lang="en-US" sz="1400" b="1" i="0" u="sng" kern="1200" dirty="0">
                          <a:solidFill>
                            <a:schemeClr val="accent2">
                              <a:lumMod val="75000"/>
                            </a:schemeClr>
                          </a:solidFill>
                          <a:effectLst/>
                          <a:latin typeface="Helvetica" panose="020B0604020202020204" pitchFamily="34" charset="0"/>
                          <a:ea typeface="+mn-ea"/>
                          <a:cs typeface="Helvetica" panose="020B0604020202020204" pitchFamily="34" charset="0"/>
                        </a:rPr>
                        <a:t>Current Text: </a:t>
                      </a:r>
                    </a:p>
                    <a:p>
                      <a:pPr rtl="0" fontAlgn="base"/>
                      <a:endParaRPr lang="en-US" sz="1400" b="1" i="0" kern="1200" dirty="0">
                        <a:solidFill>
                          <a:sysClr val="windowText" lastClr="000000"/>
                        </a:solidFill>
                        <a:effectLst/>
                        <a:latin typeface="Helvetica" panose="020B0604020202020204" pitchFamily="34" charset="0"/>
                        <a:ea typeface="+mn-ea"/>
                        <a:cs typeface="Helvetica" panose="020B0604020202020204" pitchFamily="34" charset="0"/>
                      </a:endParaRPr>
                    </a:p>
                    <a:p>
                      <a:pPr rtl="0" fontAlgn="base"/>
                      <a:r>
                        <a:rPr lang="en-US" sz="1400" b="1" i="0" kern="1200" dirty="0">
                          <a:solidFill>
                            <a:sysClr val="windowText" lastClr="000000"/>
                          </a:solidFill>
                          <a:effectLst/>
                          <a:latin typeface="Helvetica" panose="020B0604020202020204" pitchFamily="34" charset="0"/>
                          <a:ea typeface="+mn-ea"/>
                          <a:cs typeface="Helvetica" panose="020B0604020202020204" pitchFamily="34" charset="0"/>
                        </a:rPr>
                        <a:t>FACULTY HISTORY OVER THE LAST FIVE YEARS</a:t>
                      </a:r>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14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14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(the academic year in which the proposal is submitted—including forthcoming work in that year—and the prior four academic years): Next, on </a:t>
                      </a:r>
                      <a:r>
                        <a:rPr lang="en-US" sz="1400" b="1" i="0" kern="1200" dirty="0">
                          <a:solidFill>
                            <a:sysClr val="windowText" lastClr="000000"/>
                          </a:solidFill>
                          <a:effectLst/>
                          <a:latin typeface="Helvetica" panose="020B0604020202020204" pitchFamily="34" charset="0"/>
                          <a:ea typeface="+mn-ea"/>
                          <a:cs typeface="Helvetica" panose="020B0604020202020204" pitchFamily="34" charset="0"/>
                        </a:rPr>
                        <a:t>no more than three separate pages (1 inch margins, Times New Roman 12 pt.)</a:t>
                      </a:r>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 provide complete citations of scholarly and creative activity and funded grants for the past five years only. </a:t>
                      </a:r>
                      <a:r>
                        <a:rPr lang="en-US" sz="1400" b="1" i="0" kern="1200" dirty="0">
                          <a:solidFill>
                            <a:sysClr val="windowText" lastClr="000000"/>
                          </a:solidFill>
                          <a:effectLst/>
                          <a:latin typeface="Helvetica" panose="020B0604020202020204" pitchFamily="34" charset="0"/>
                          <a:ea typeface="+mn-ea"/>
                          <a:cs typeface="Helvetica" panose="020B0604020202020204" pitchFamily="34" charset="0"/>
                        </a:rPr>
                        <a:t>Separate headings should be provided to separate peer-reviewed/referred publications/presentations from other publications/presentations. Co-authors must be acknowledged.</a:t>
                      </a:r>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 List all current and pending internal and external support for your scholarship.  </a:t>
                      </a:r>
                      <a:endParaRPr lang="en-US" sz="14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14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Previous RSCA awards and their outcomes during the 5-year period must also be listed. This portion of the Faculty History does not count against the 3-page limit and may be documented on an additional (4th) page. </a:t>
                      </a:r>
                      <a:endParaRPr lang="en-US" sz="14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14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If you have received a Research, Scholarly or Creative Activity Award or a Faculty Small Grant in the past five years, please state the type of award(s), title of project(s), and the semester/session(s) awarded. Describe the outcomes, i.e., papers submitted, published, etc., for each award.</a:t>
                      </a:r>
                      <a:endParaRPr lang="en-US" sz="1400" b="0" i="0" dirty="0">
                        <a:solidFill>
                          <a:sysClr val="windowText" lastClr="000000"/>
                        </a:solidFill>
                        <a:effectLst/>
                        <a:latin typeface="Helvetica" panose="020B0604020202020204" pitchFamily="34" charset="0"/>
                        <a:cs typeface="Helvetica" panose="020B0604020202020204" pitchFamily="34" charset="0"/>
                      </a:endParaRPr>
                    </a:p>
                    <a:p>
                      <a:endParaRPr lang="en-US" sz="1400" dirty="0">
                        <a:solidFill>
                          <a:sysClr val="windowText" lastClr="000000"/>
                        </a:solidFill>
                        <a:latin typeface="Helvetica" panose="020B0604020202020204" pitchFamily="34" charset="0"/>
                        <a:cs typeface="Helvetica" panose="020B0604020202020204" pitchFamily="34" charset="0"/>
                      </a:endParaRPr>
                    </a:p>
                    <a:p>
                      <a:endParaRPr lang="en-US" sz="1400" dirty="0">
                        <a:solidFill>
                          <a:sysClr val="windowText" lastClr="000000"/>
                        </a:solidFill>
                        <a:latin typeface="Helvetica" panose="020B0604020202020204" pitchFamily="34" charset="0"/>
                        <a:cs typeface="Helvetica" panose="020B0604020202020204" pitchFamily="34" charset="0"/>
                      </a:endParaRPr>
                    </a:p>
                  </a:txBody>
                  <a:tcPr marL="54818" marR="54818" marT="27409" marB="274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400" b="1" i="0" u="sng" kern="1200" dirty="0">
                          <a:solidFill>
                            <a:schemeClr val="accent2">
                              <a:lumMod val="75000"/>
                            </a:schemeClr>
                          </a:solidFill>
                          <a:effectLst/>
                          <a:latin typeface="Helvetica" panose="020B0604020202020204" pitchFamily="34" charset="0"/>
                          <a:ea typeface="+mn-ea"/>
                          <a:cs typeface="Helvetica" panose="020B0604020202020204" pitchFamily="34" charset="0"/>
                        </a:rPr>
                        <a:t>Proposed Revisions: </a:t>
                      </a:r>
                    </a:p>
                    <a:p>
                      <a:pPr rtl="0" fontAlgn="base"/>
                      <a:endParaRPr lang="en-US" sz="1400" b="1" i="0" kern="1200" dirty="0">
                        <a:solidFill>
                          <a:sysClr val="windowText" lastClr="000000"/>
                        </a:solidFill>
                        <a:effectLst/>
                        <a:latin typeface="Helvetica" panose="020B0604020202020204" pitchFamily="34" charset="0"/>
                        <a:ea typeface="+mn-ea"/>
                        <a:cs typeface="Helvetica" panose="020B0604020202020204" pitchFamily="34" charset="0"/>
                      </a:endParaRPr>
                    </a:p>
                    <a:p>
                      <a:pPr rtl="0" fontAlgn="base"/>
                      <a:r>
                        <a:rPr lang="en-US" sz="1400" b="1" i="0" kern="1200" dirty="0">
                          <a:solidFill>
                            <a:sysClr val="windowText" lastClr="000000"/>
                          </a:solidFill>
                          <a:effectLst/>
                          <a:latin typeface="Helvetica" panose="020B0604020202020204" pitchFamily="34" charset="0"/>
                          <a:ea typeface="+mn-ea"/>
                          <a:cs typeface="Helvetica" panose="020B0604020202020204" pitchFamily="34" charset="0"/>
                        </a:rPr>
                        <a:t>FACULTY HISTORY OVER THE LAST FIVE YEARS</a:t>
                      </a:r>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14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14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On </a:t>
                      </a:r>
                      <a:r>
                        <a:rPr lang="en-US" sz="1400" b="1" i="0" kern="1200" dirty="0">
                          <a:solidFill>
                            <a:sysClr val="windowText" lastClr="000000"/>
                          </a:solidFill>
                          <a:effectLst/>
                          <a:latin typeface="Helvetica" panose="020B0604020202020204" pitchFamily="34" charset="0"/>
                          <a:ea typeface="+mn-ea"/>
                          <a:cs typeface="Helvetica" panose="020B0604020202020204" pitchFamily="34" charset="0"/>
                        </a:rPr>
                        <a:t>no more than three separate pages (1-inch margins, Times New Roman, 12 pt. font)</a:t>
                      </a:r>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 provide complete citations of </a:t>
                      </a:r>
                      <a:r>
                        <a:rPr lang="en-US" sz="1400" b="0" i="0" kern="1200" dirty="0">
                          <a:solidFill>
                            <a:schemeClr val="accent2"/>
                          </a:solidFill>
                          <a:effectLst/>
                          <a:latin typeface="Helvetica" panose="020B0604020202020204" pitchFamily="34" charset="0"/>
                          <a:ea typeface="+mn-ea"/>
                          <a:cs typeface="Helvetica" panose="020B0604020202020204" pitchFamily="34" charset="0"/>
                        </a:rPr>
                        <a:t>research, </a:t>
                      </a:r>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scholarly and creative activity and funded grants for the past five years only. </a:t>
                      </a:r>
                      <a:r>
                        <a:rPr lang="en-US" sz="1400" b="0" i="0" kern="1200" dirty="0">
                          <a:solidFill>
                            <a:schemeClr val="accent2"/>
                          </a:solidFill>
                          <a:effectLst/>
                          <a:latin typeface="Helvetica" panose="020B0604020202020204" pitchFamily="34" charset="0"/>
                          <a:ea typeface="+mn-ea"/>
                          <a:cs typeface="Helvetica" panose="020B0604020202020204" pitchFamily="34" charset="0"/>
                        </a:rPr>
                        <a:t>This includes the academic year in which the proposal is submitted, forthcoming work in that year, and the prior four academic years.</a:t>
                      </a:r>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 </a:t>
                      </a:r>
                      <a:r>
                        <a:rPr lang="en-US" sz="1400" b="1" i="0" kern="1200" dirty="0">
                          <a:solidFill>
                            <a:sysClr val="windowText" lastClr="000000"/>
                          </a:solidFill>
                          <a:effectLst/>
                          <a:latin typeface="Helvetica" panose="020B0604020202020204" pitchFamily="34" charset="0"/>
                          <a:ea typeface="+mn-ea"/>
                          <a:cs typeface="Helvetica" panose="020B0604020202020204" pitchFamily="34" charset="0"/>
                        </a:rPr>
                        <a:t>Separate headings should be provided for peer-reviewed publications, </a:t>
                      </a:r>
                      <a:r>
                        <a:rPr lang="en-US" sz="1400" b="1" i="0" kern="1200" dirty="0">
                          <a:solidFill>
                            <a:schemeClr val="accent2"/>
                          </a:solidFill>
                          <a:effectLst/>
                          <a:latin typeface="Helvetica" panose="020B0604020202020204" pitchFamily="34" charset="0"/>
                          <a:ea typeface="+mn-ea"/>
                          <a:cs typeface="Helvetica" panose="020B0604020202020204" pitchFamily="34" charset="0"/>
                        </a:rPr>
                        <a:t>community engaged research, creative activities, presentations, and other possible forms of scholarly activity</a:t>
                      </a:r>
                      <a:r>
                        <a:rPr lang="en-US" sz="1400" b="1" i="0" kern="1200" dirty="0">
                          <a:solidFill>
                            <a:sysClr val="windowText" lastClr="000000"/>
                          </a:solidFill>
                          <a:effectLst/>
                          <a:latin typeface="Helvetica" panose="020B0604020202020204" pitchFamily="34" charset="0"/>
                          <a:ea typeface="+mn-ea"/>
                          <a:cs typeface="Helvetica" panose="020B0604020202020204" pitchFamily="34" charset="0"/>
                        </a:rPr>
                        <a:t>. Co-authors must be acknowledged.</a:t>
                      </a:r>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 List all current and pending internal and external support for your scholarship.  </a:t>
                      </a:r>
                      <a:endParaRPr lang="en-US" sz="14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14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Previous RSCA awards and their outcomes during the 5-year period must also be listed. This portion of the Faculty History does not count against the 3-page limit and may be documented on an additional (4th) page. </a:t>
                      </a:r>
                      <a:endParaRPr lang="en-US" sz="14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14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If you have received a Research, Scholarly, or Creative Activity Award or a Faculty Small Grant in the past five years, please state the type of award(s), title of project(s), and the semester/session(s) awarded. Describe the outcomes </a:t>
                      </a:r>
                      <a:r>
                        <a:rPr lang="en-US" sz="1400" b="0" i="0" kern="1200" dirty="0">
                          <a:solidFill>
                            <a:schemeClr val="accent2"/>
                          </a:solidFill>
                          <a:effectLst/>
                          <a:latin typeface="Helvetica" panose="020B0604020202020204" pitchFamily="34" charset="0"/>
                          <a:ea typeface="+mn-ea"/>
                          <a:cs typeface="Helvetica" panose="020B0604020202020204" pitchFamily="34" charset="0"/>
                        </a:rPr>
                        <a:t>(</a:t>
                      </a:r>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i.e., papers submitted </a:t>
                      </a:r>
                      <a:r>
                        <a:rPr lang="en-US" sz="1400" b="0" i="0" kern="1200" dirty="0">
                          <a:solidFill>
                            <a:schemeClr val="accent2"/>
                          </a:solidFill>
                          <a:effectLst/>
                          <a:latin typeface="Helvetica" panose="020B0604020202020204" pitchFamily="34" charset="0"/>
                          <a:ea typeface="+mn-ea"/>
                          <a:cs typeface="Helvetica" panose="020B0604020202020204" pitchFamily="34" charset="0"/>
                        </a:rPr>
                        <a:t>or</a:t>
                      </a:r>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 published, </a:t>
                      </a:r>
                      <a:r>
                        <a:rPr lang="en-US" sz="1400" b="0" i="0" kern="1200" dirty="0">
                          <a:solidFill>
                            <a:schemeClr val="accent2"/>
                          </a:solidFill>
                          <a:effectLst/>
                          <a:latin typeface="Helvetica" panose="020B0604020202020204" pitchFamily="34" charset="0"/>
                          <a:ea typeface="+mn-ea"/>
                          <a:cs typeface="Helvetica" panose="020B0604020202020204" pitchFamily="34" charset="0"/>
                        </a:rPr>
                        <a:t>exhibits, reports</a:t>
                      </a:r>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 etc.</a:t>
                      </a:r>
                      <a:r>
                        <a:rPr lang="en-US" sz="1400" b="0" i="0" kern="1200" dirty="0">
                          <a:solidFill>
                            <a:schemeClr val="accent2"/>
                          </a:solidFill>
                          <a:effectLst/>
                          <a:latin typeface="Helvetica" panose="020B0604020202020204" pitchFamily="34" charset="0"/>
                          <a:ea typeface="+mn-ea"/>
                          <a:cs typeface="Helvetica" panose="020B0604020202020204" pitchFamily="34" charset="0"/>
                        </a:rPr>
                        <a:t>)</a:t>
                      </a:r>
                      <a:r>
                        <a:rPr lang="en-US" sz="1400" b="0" i="0" kern="1200" dirty="0">
                          <a:solidFill>
                            <a:sysClr val="windowText" lastClr="000000"/>
                          </a:solidFill>
                          <a:effectLst/>
                          <a:latin typeface="Helvetica" panose="020B0604020202020204" pitchFamily="34" charset="0"/>
                          <a:ea typeface="+mn-ea"/>
                          <a:cs typeface="Helvetica" panose="020B0604020202020204" pitchFamily="34" charset="0"/>
                        </a:rPr>
                        <a:t> for each award. </a:t>
                      </a:r>
                      <a:r>
                        <a:rPr lang="en-US" sz="1400" b="0" i="0" kern="1200" dirty="0">
                          <a:solidFill>
                            <a:schemeClr val="accent2"/>
                          </a:solidFill>
                          <a:effectLst/>
                          <a:latin typeface="Helvetica" panose="020B0604020202020204" pitchFamily="34" charset="0"/>
                          <a:ea typeface="+mn-ea"/>
                          <a:cs typeface="Helvetica" panose="020B0604020202020204" pitchFamily="34" charset="0"/>
                        </a:rPr>
                        <a:t>If relevant, faculty may </a:t>
                      </a:r>
                      <a:r>
                        <a:rPr lang="en-US" sz="1400" b="0" i="1" kern="1200" dirty="0">
                          <a:solidFill>
                            <a:schemeClr val="accent2"/>
                          </a:solidFill>
                          <a:effectLst/>
                          <a:latin typeface="Helvetica" panose="020B0604020202020204" pitchFamily="34" charset="0"/>
                          <a:ea typeface="+mn-ea"/>
                          <a:cs typeface="Helvetica" panose="020B0604020202020204" pitchFamily="34" charset="0"/>
                        </a:rPr>
                        <a:t>voluntarily</a:t>
                      </a:r>
                      <a:r>
                        <a:rPr lang="en-US" sz="1400" b="0" i="0" kern="1200" dirty="0">
                          <a:solidFill>
                            <a:schemeClr val="accent2"/>
                          </a:solidFill>
                          <a:effectLst/>
                          <a:latin typeface="Helvetica" panose="020B0604020202020204" pitchFamily="34" charset="0"/>
                          <a:ea typeface="+mn-ea"/>
                          <a:cs typeface="Helvetica" panose="020B0604020202020204" pitchFamily="34" charset="0"/>
                        </a:rPr>
                        <a:t> include a 1-2 sentence statement that addresses gaps in research, scholarly, and creative activity in their faculty history, including, for example, leaves of absence, major administrative roles, significant life events, and changing publishing timelines, among other relevant factors. If provided, information should be used by RSCA Committee members to contextualize perceived breaks in research. RSCA Committee members should also consider how lack of research support impacts faculty history in order to ensure equitable outcomes for those with access to fewer resources. </a:t>
                      </a:r>
                      <a:endParaRPr lang="en-US" sz="1400" b="0" i="0" dirty="0">
                        <a:solidFill>
                          <a:schemeClr val="accent2"/>
                        </a:solidFill>
                        <a:effectLst/>
                        <a:latin typeface="Helvetica" panose="020B0604020202020204" pitchFamily="34" charset="0"/>
                        <a:cs typeface="Helvetica" panose="020B0604020202020204" pitchFamily="34" charset="0"/>
                      </a:endParaRPr>
                    </a:p>
                  </a:txBody>
                  <a:tcPr marL="54818" marR="54818" marT="27409" marB="274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3283351"/>
                  </a:ext>
                </a:extLst>
              </a:tr>
            </a:tbl>
          </a:graphicData>
        </a:graphic>
      </p:graphicFrame>
    </p:spTree>
    <p:extLst>
      <p:ext uri="{BB962C8B-B14F-4D97-AF65-F5344CB8AC3E}">
        <p14:creationId xmlns:p14="http://schemas.microsoft.com/office/powerpoint/2010/main" val="1543014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BB26EA-8F61-ECF9-365E-4CC29245BC74}"/>
              </a:ext>
            </a:extLst>
          </p:cNvPr>
          <p:cNvSpPr>
            <a:spLocks noGrp="1"/>
          </p:cNvSpPr>
          <p:nvPr>
            <p:ph type="title"/>
          </p:nvPr>
        </p:nvSpPr>
        <p:spPr>
          <a:xfrm>
            <a:off x="486639" y="548640"/>
            <a:ext cx="3955469" cy="5431536"/>
          </a:xfrm>
        </p:spPr>
        <p:txBody>
          <a:bodyPr>
            <a:normAutofit/>
          </a:bodyPr>
          <a:lstStyle/>
          <a:p>
            <a:r>
              <a:rPr lang="en-US" sz="3400" dirty="0">
                <a:latin typeface="Helvetica" panose="020B0604020202020204" pitchFamily="34" charset="0"/>
                <a:cs typeface="Helvetica" panose="020B0604020202020204" pitchFamily="34" charset="0"/>
              </a:rPr>
              <a:t>Revision Recommendations: </a:t>
            </a:r>
            <a:br>
              <a:rPr lang="en-US" sz="3400" dirty="0">
                <a:latin typeface="Helvetica" panose="020B0604020202020204" pitchFamily="34" charset="0"/>
                <a:cs typeface="Helvetica" panose="020B0604020202020204" pitchFamily="34" charset="0"/>
              </a:rPr>
            </a:br>
            <a:r>
              <a:rPr lang="en-US" sz="3400" dirty="0">
                <a:latin typeface="Helvetica" panose="020B0604020202020204" pitchFamily="34" charset="0"/>
                <a:cs typeface="Helvetica" panose="020B0604020202020204" pitchFamily="34" charset="0"/>
              </a:rPr>
              <a:t>RSCA Policy </a:t>
            </a:r>
          </a:p>
        </p:txBody>
      </p:sp>
      <p:sp>
        <p:nvSpPr>
          <p:cNvPr id="6"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A5CD72-0A1F-F57C-65AF-B665611AF170}"/>
              </a:ext>
            </a:extLst>
          </p:cNvPr>
          <p:cNvSpPr>
            <a:spLocks noGrp="1"/>
          </p:cNvSpPr>
          <p:nvPr>
            <p:ph idx="1"/>
          </p:nvPr>
        </p:nvSpPr>
        <p:spPr>
          <a:xfrm>
            <a:off x="5126418" y="641299"/>
            <a:ext cx="6224335" cy="5431536"/>
          </a:xfrm>
        </p:spPr>
        <p:txBody>
          <a:bodyPr anchor="ctr">
            <a:normAutofit lnSpcReduction="10000"/>
          </a:bodyPr>
          <a:lstStyle/>
          <a:p>
            <a:pPr marL="0" indent="0">
              <a:buNone/>
            </a:pPr>
            <a:r>
              <a:rPr lang="en-US" sz="2200" dirty="0">
                <a:latin typeface="Helvetica" panose="020B0604020202020204" pitchFamily="34" charset="0"/>
                <a:cs typeface="Helvetica" panose="020B0604020202020204" pitchFamily="34" charset="0"/>
              </a:rPr>
              <a:t>Revisions are focused on increasing equity within the CLA RSCA Policy:</a:t>
            </a:r>
          </a:p>
          <a:p>
            <a:pPr lvl="1"/>
            <a:r>
              <a:rPr lang="en-US" sz="2200" dirty="0">
                <a:latin typeface="Helvetica" panose="020B0604020202020204" pitchFamily="34" charset="0"/>
                <a:cs typeface="Helvetica" panose="020B0604020202020204" pitchFamily="34" charset="0"/>
              </a:rPr>
              <a:t>We have revised the RSCA policy to align with the recommended RSCA Application and Criteria revisions.</a:t>
            </a:r>
          </a:p>
          <a:p>
            <a:pPr lvl="1"/>
            <a:r>
              <a:rPr lang="en-US" sz="2200" dirty="0">
                <a:latin typeface="Helvetica" panose="020B0604020202020204" pitchFamily="34" charset="0"/>
                <a:cs typeface="Helvetica" panose="020B0604020202020204" pitchFamily="34" charset="0"/>
              </a:rPr>
              <a:t>We revised language to acknowledge and make clear that community engaged-research is valued as a type of research and scholarly activity.</a:t>
            </a:r>
          </a:p>
          <a:p>
            <a:pPr lvl="1"/>
            <a:r>
              <a:rPr lang="en-US" sz="2200" dirty="0">
                <a:latin typeface="Helvetica" panose="020B0604020202020204" pitchFamily="34" charset="0"/>
                <a:cs typeface="Helvetica" panose="020B0604020202020204" pitchFamily="34" charset="0"/>
              </a:rPr>
              <a:t>We added language that addresses how gaps in research should be evaluated in order to avoid disadvantaging faculty. </a:t>
            </a:r>
          </a:p>
          <a:p>
            <a:pPr lvl="1"/>
            <a:r>
              <a:rPr lang="en-US" sz="2200" dirty="0">
                <a:latin typeface="Helvetica" panose="020B0604020202020204" pitchFamily="34" charset="0"/>
                <a:cs typeface="Helvetica" panose="020B0604020202020204" pitchFamily="34" charset="0"/>
              </a:rPr>
              <a:t>We revised language for clarity, consistency, and gender neutrality.  </a:t>
            </a:r>
          </a:p>
          <a:p>
            <a:pPr lvl="2"/>
            <a:r>
              <a:rPr lang="en-US" dirty="0">
                <a:latin typeface="Helvetica" panose="020B0604020202020204" pitchFamily="34" charset="0"/>
                <a:cs typeface="Helvetica" panose="020B0604020202020204" pitchFamily="34" charset="0"/>
              </a:rPr>
              <a:t>For example, we replaced scholarship with scholarly when writing Research, Scholarly, and Creative Activities throughout and replaced his/her with their. </a:t>
            </a:r>
          </a:p>
          <a:p>
            <a:endParaRPr lang="en-US" sz="2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034515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1493D-C7D5-98DA-6613-0BBBB3262ED8}"/>
              </a:ext>
            </a:extLst>
          </p:cNvPr>
          <p:cNvSpPr>
            <a:spLocks noGrp="1"/>
          </p:cNvSpPr>
          <p:nvPr>
            <p:ph type="title"/>
          </p:nvPr>
        </p:nvSpPr>
        <p:spPr/>
        <p:txBody>
          <a:bodyPr/>
          <a:lstStyle/>
          <a:p>
            <a:pPr algn="ctr"/>
            <a:r>
              <a:rPr lang="en-US" dirty="0">
                <a:latin typeface="Helvetica" panose="020B0604020202020204" pitchFamily="34" charset="0"/>
                <a:cs typeface="Helvetica" panose="020B0604020202020204" pitchFamily="34" charset="0"/>
              </a:rPr>
              <a:t>RSCA Policy Recommendations</a:t>
            </a:r>
          </a:p>
        </p:txBody>
      </p:sp>
      <p:sp>
        <p:nvSpPr>
          <p:cNvPr id="3" name="Content Placeholder 2">
            <a:extLst>
              <a:ext uri="{FF2B5EF4-FFF2-40B4-BE49-F238E27FC236}">
                <a16:creationId xmlns:a16="http://schemas.microsoft.com/office/drawing/2014/main" id="{B5E6E977-5D90-A0F3-27EE-0B55E0E2F005}"/>
              </a:ext>
            </a:extLst>
          </p:cNvPr>
          <p:cNvSpPr>
            <a:spLocks noGrp="1"/>
          </p:cNvSpPr>
          <p:nvPr>
            <p:ph sz="half" idx="1"/>
          </p:nvPr>
        </p:nvSpPr>
        <p:spPr/>
        <p:txBody>
          <a:bodyPr>
            <a:normAutofit/>
          </a:bodyPr>
          <a:lstStyle/>
          <a:p>
            <a:pPr marL="0" indent="0">
              <a:buNone/>
            </a:pPr>
            <a:r>
              <a:rPr lang="en-US" sz="2200" dirty="0">
                <a:latin typeface="Helvetica" panose="020B0604020202020204" pitchFamily="34" charset="0"/>
                <a:cs typeface="Helvetica" panose="020B0604020202020204" pitchFamily="34" charset="0"/>
              </a:rPr>
              <a:t>1.3.5 Members of the RSCA committee or MGSS sub-­‐committee may not sit on the panel that reviews any applications from a co-author, spouse, domestic partner, child, </a:t>
            </a:r>
            <a:r>
              <a:rPr lang="en-US" sz="2200" dirty="0">
                <a:solidFill>
                  <a:schemeClr val="accent2"/>
                </a:solidFill>
                <a:latin typeface="Helvetica" panose="020B0604020202020204" pitchFamily="34" charset="0"/>
                <a:cs typeface="Helvetica" panose="020B0604020202020204" pitchFamily="34" charset="0"/>
              </a:rPr>
              <a:t>or</a:t>
            </a:r>
            <a:r>
              <a:rPr lang="en-US" sz="2200" dirty="0">
                <a:latin typeface="Helvetica" panose="020B0604020202020204" pitchFamily="34" charset="0"/>
                <a:cs typeface="Helvetica" panose="020B0604020202020204" pitchFamily="34" charset="0"/>
              </a:rPr>
              <a:t> relative, </a:t>
            </a:r>
            <a:r>
              <a:rPr lang="en-US" sz="2200" strike="sngStrike" dirty="0">
                <a:latin typeface="Helvetica" panose="020B0604020202020204" pitchFamily="34" charset="0"/>
                <a:cs typeface="Helvetica" panose="020B0604020202020204" pitchFamily="34" charset="0"/>
              </a:rPr>
              <a:t>or “significant other</a:t>
            </a:r>
            <a:r>
              <a:rPr lang="en-US" sz="2200" dirty="0">
                <a:latin typeface="Helvetica" panose="020B0604020202020204" pitchFamily="34" charset="0"/>
                <a:cs typeface="Helvetica" panose="020B0604020202020204" pitchFamily="34" charset="0"/>
              </a:rPr>
              <a:t>” of the </a:t>
            </a:r>
            <a:r>
              <a:rPr lang="en-US" sz="2200" dirty="0">
                <a:solidFill>
                  <a:schemeClr val="accent2">
                    <a:lumMod val="75000"/>
                  </a:schemeClr>
                </a:solidFill>
                <a:latin typeface="Helvetica" panose="020B0604020202020204" pitchFamily="34" charset="0"/>
                <a:cs typeface="Helvetica" panose="020B0604020202020204" pitchFamily="34" charset="0"/>
              </a:rPr>
              <a:t>committee </a:t>
            </a:r>
            <a:r>
              <a:rPr lang="en-US" sz="2200" dirty="0">
                <a:latin typeface="Helvetica" panose="020B0604020202020204" pitchFamily="34" charset="0"/>
                <a:cs typeface="Helvetica" panose="020B0604020202020204" pitchFamily="34" charset="0"/>
              </a:rPr>
              <a:t>member. </a:t>
            </a:r>
          </a:p>
          <a:p>
            <a:pPr marL="0" indent="0">
              <a:buNone/>
            </a:pPr>
            <a:r>
              <a:rPr lang="en-US" sz="2200" dirty="0">
                <a:latin typeface="Helvetica" panose="020B0604020202020204" pitchFamily="34" charset="0"/>
                <a:cs typeface="Helvetica" panose="020B0604020202020204" pitchFamily="34" charset="0"/>
              </a:rPr>
              <a:t>	</a:t>
            </a:r>
          </a:p>
          <a:p>
            <a:pPr marL="0" indent="0">
              <a:buNone/>
            </a:pPr>
            <a:endParaRPr lang="en-US" sz="2200" dirty="0">
              <a:latin typeface="Helvetica" panose="020B0604020202020204" pitchFamily="34" charset="0"/>
              <a:cs typeface="Helvetica" panose="020B0604020202020204" pitchFamily="34" charset="0"/>
            </a:endParaRPr>
          </a:p>
          <a:p>
            <a:endParaRPr lang="en-US" sz="2200" dirty="0">
              <a:latin typeface="Helvetica" panose="020B0604020202020204" pitchFamily="34" charset="0"/>
              <a:cs typeface="Helvetica" panose="020B0604020202020204" pitchFamily="34" charset="0"/>
            </a:endParaRPr>
          </a:p>
        </p:txBody>
      </p:sp>
      <p:sp>
        <p:nvSpPr>
          <p:cNvPr id="4" name="Content Placeholder 3">
            <a:extLst>
              <a:ext uri="{FF2B5EF4-FFF2-40B4-BE49-F238E27FC236}">
                <a16:creationId xmlns:a16="http://schemas.microsoft.com/office/drawing/2014/main" id="{440C5781-4584-7DD2-93AA-24C030F53ED9}"/>
              </a:ext>
            </a:extLst>
          </p:cNvPr>
          <p:cNvSpPr>
            <a:spLocks noGrp="1"/>
          </p:cNvSpPr>
          <p:nvPr>
            <p:ph sz="half" idx="2"/>
          </p:nvPr>
        </p:nvSpPr>
        <p:spPr>
          <a:xfrm>
            <a:off x="6395222" y="1825625"/>
            <a:ext cx="5181600" cy="4351338"/>
          </a:xfrm>
        </p:spPr>
        <p:txBody>
          <a:bodyPr>
            <a:normAutofit/>
          </a:bodyPr>
          <a:lstStyle/>
          <a:p>
            <a:pPr marL="0" indent="0">
              <a:buNone/>
            </a:pPr>
            <a:r>
              <a:rPr lang="en-US" sz="2200" dirty="0">
                <a:latin typeface="Helvetica" panose="020B0604020202020204" pitchFamily="34" charset="0"/>
                <a:cs typeface="Helvetica" panose="020B0604020202020204" pitchFamily="34" charset="0"/>
              </a:rPr>
              <a:t>2.1.2 CLA tenure track faculty may apply for MGSS or RSCA awards for years after the expiration of their new faculty reassigned time (RSCA specific). </a:t>
            </a:r>
          </a:p>
          <a:p>
            <a:pPr lvl="1"/>
            <a:r>
              <a:rPr lang="en-US" sz="2200" dirty="0">
                <a:latin typeface="Helvetica" panose="020B0604020202020204" pitchFamily="34" charset="0"/>
                <a:cs typeface="Helvetica" panose="020B0604020202020204" pitchFamily="34" charset="0"/>
              </a:rPr>
              <a:t>We encourage the FC RSCA subcommittee to research the accuracy of this policy. We believe new faculty w/reassigned time are eligible to apply for MGSS, but not RSCA AT. 	</a:t>
            </a:r>
          </a:p>
        </p:txBody>
      </p:sp>
    </p:spTree>
    <p:extLst>
      <p:ext uri="{BB962C8B-B14F-4D97-AF65-F5344CB8AC3E}">
        <p14:creationId xmlns:p14="http://schemas.microsoft.com/office/powerpoint/2010/main" val="3382957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32900-DB69-7E91-9870-7FE99B356163}"/>
              </a:ext>
            </a:extLst>
          </p:cNvPr>
          <p:cNvSpPr>
            <a:spLocks noGrp="1"/>
          </p:cNvSpPr>
          <p:nvPr>
            <p:ph type="title"/>
          </p:nvPr>
        </p:nvSpPr>
        <p:spPr/>
        <p:txBody>
          <a:bodyPr/>
          <a:lstStyle/>
          <a:p>
            <a:pPr algn="ctr"/>
            <a:r>
              <a:rPr lang="en-US" dirty="0">
                <a:latin typeface="Helvetica" panose="020B0604020202020204" pitchFamily="34" charset="0"/>
                <a:cs typeface="Helvetica" panose="020B0604020202020204" pitchFamily="34" charset="0"/>
              </a:rPr>
              <a:t>RSCA Policy Recommendations (cont.)</a:t>
            </a:r>
          </a:p>
        </p:txBody>
      </p:sp>
      <p:sp>
        <p:nvSpPr>
          <p:cNvPr id="3" name="Content Placeholder 2">
            <a:extLst>
              <a:ext uri="{FF2B5EF4-FFF2-40B4-BE49-F238E27FC236}">
                <a16:creationId xmlns:a16="http://schemas.microsoft.com/office/drawing/2014/main" id="{182C61A9-B507-8A12-3093-12E7A4494FBF}"/>
              </a:ext>
            </a:extLst>
          </p:cNvPr>
          <p:cNvSpPr>
            <a:spLocks noGrp="1"/>
          </p:cNvSpPr>
          <p:nvPr>
            <p:ph sz="half" idx="1"/>
          </p:nvPr>
        </p:nvSpPr>
        <p:spPr/>
        <p:txBody>
          <a:bodyPr>
            <a:normAutofit/>
          </a:bodyPr>
          <a:lstStyle/>
          <a:p>
            <a:pPr marL="0" indent="0" algn="l" rtl="0" fontAlgn="base">
              <a:buNone/>
            </a:pPr>
            <a:r>
              <a:rPr lang="en-US" sz="1800" b="0" i="0" dirty="0">
                <a:effectLst/>
                <a:latin typeface="Helvetica" panose="020B0604020202020204" pitchFamily="34" charset="0"/>
                <a:cs typeface="Helvetica" panose="020B0604020202020204" pitchFamily="34" charset="0"/>
              </a:rPr>
              <a:t>3.2 Activities Supported </a:t>
            </a:r>
          </a:p>
          <a:p>
            <a:pPr marL="0" indent="0" algn="l" rtl="0" fontAlgn="base">
              <a:buNone/>
            </a:pPr>
            <a:r>
              <a:rPr lang="en-US" sz="1800" dirty="0">
                <a:latin typeface="Helvetica" panose="020B0604020202020204" pitchFamily="34" charset="0"/>
                <a:cs typeface="Helvetica" panose="020B0604020202020204" pitchFamily="34" charset="0"/>
              </a:rPr>
              <a:t>	</a:t>
            </a:r>
            <a:r>
              <a:rPr lang="en-US" sz="1800" b="0" i="0" dirty="0">
                <a:effectLst/>
                <a:latin typeface="Helvetica" panose="020B0604020202020204" pitchFamily="34" charset="0"/>
                <a:cs typeface="Helvetica" panose="020B0604020202020204" pitchFamily="34" charset="0"/>
              </a:rPr>
              <a:t>3.2.1 The following activities are eligible 	for all RSCA/MGSS Awards: </a:t>
            </a:r>
          </a:p>
          <a:p>
            <a:pPr marL="0" indent="0" algn="l" rtl="0" fontAlgn="base">
              <a:buNone/>
            </a:pPr>
            <a:r>
              <a:rPr lang="en-US" sz="1800" b="0" i="0" dirty="0">
                <a:effectLst/>
                <a:latin typeface="Helvetica" panose="020B0604020202020204" pitchFamily="34" charset="0"/>
                <a:cs typeface="Helvetica" panose="020B0604020202020204" pitchFamily="34" charset="0"/>
              </a:rPr>
              <a:t>	3.2.1.1 </a:t>
            </a:r>
            <a:r>
              <a:rPr lang="en-US" sz="1800" b="0" i="0" strike="sngStrike" dirty="0">
                <a:effectLst/>
                <a:latin typeface="Helvetica" panose="020B0604020202020204" pitchFamily="34" charset="0"/>
                <a:cs typeface="Helvetica" panose="020B0604020202020204" pitchFamily="34" charset="0"/>
              </a:rPr>
              <a:t>Basic</a:t>
            </a:r>
            <a:r>
              <a:rPr lang="en-US" sz="1800" b="0" i="0" dirty="0">
                <a:effectLst/>
                <a:latin typeface="Helvetica" panose="020B0604020202020204" pitchFamily="34" charset="0"/>
                <a:cs typeface="Helvetica" panose="020B0604020202020204" pitchFamily="34" charset="0"/>
              </a:rPr>
              <a:t> </a:t>
            </a:r>
            <a:r>
              <a:rPr lang="en-US" sz="1800" b="0" i="0" dirty="0">
                <a:solidFill>
                  <a:schemeClr val="accent2">
                    <a:lumMod val="75000"/>
                  </a:schemeClr>
                </a:solidFill>
                <a:effectLst/>
                <a:latin typeface="Helvetica" panose="020B0604020202020204" pitchFamily="34" charset="0"/>
                <a:cs typeface="Helvetica" panose="020B0604020202020204" pitchFamily="34" charset="0"/>
              </a:rPr>
              <a:t>Scholarl</a:t>
            </a:r>
            <a:r>
              <a:rPr lang="en-US" sz="1800" dirty="0">
                <a:solidFill>
                  <a:schemeClr val="accent2">
                    <a:lumMod val="75000"/>
                  </a:schemeClr>
                </a:solidFill>
                <a:latin typeface="Helvetica" panose="020B0604020202020204" pitchFamily="34" charset="0"/>
                <a:cs typeface="Helvetica" panose="020B0604020202020204" pitchFamily="34" charset="0"/>
              </a:rPr>
              <a:t>y and peer-	reviewed r</a:t>
            </a:r>
            <a:r>
              <a:rPr lang="en-US" sz="1800" b="0" i="0" dirty="0">
                <a:effectLst/>
                <a:latin typeface="Helvetica" panose="020B0604020202020204" pitchFamily="34" charset="0"/>
                <a:cs typeface="Helvetica" panose="020B0604020202020204" pitchFamily="34" charset="0"/>
              </a:rPr>
              <a:t>esearch </a:t>
            </a:r>
          </a:p>
          <a:p>
            <a:pPr marL="0" indent="0" algn="l" rtl="0" fontAlgn="base">
              <a:buNone/>
            </a:pPr>
            <a:r>
              <a:rPr lang="en-US" sz="1800" b="0" i="0" dirty="0">
                <a:effectLst/>
                <a:latin typeface="Helvetica" panose="020B0604020202020204" pitchFamily="34" charset="0"/>
                <a:cs typeface="Helvetica" panose="020B0604020202020204" pitchFamily="34" charset="0"/>
              </a:rPr>
              <a:t>	3.2.1.2 </a:t>
            </a:r>
            <a:r>
              <a:rPr lang="en-US" sz="1800" b="0" i="0" dirty="0">
                <a:solidFill>
                  <a:schemeClr val="accent2">
                    <a:lumMod val="75000"/>
                  </a:schemeClr>
                </a:solidFill>
                <a:effectLst/>
                <a:latin typeface="Helvetica" panose="020B0604020202020204" pitchFamily="34" charset="0"/>
                <a:cs typeface="Helvetica" panose="020B0604020202020204" pitchFamily="34" charset="0"/>
              </a:rPr>
              <a:t>Community engaged and 	</a:t>
            </a:r>
            <a:r>
              <a:rPr lang="en-US" sz="1800" dirty="0">
                <a:solidFill>
                  <a:schemeClr val="accent2">
                    <a:lumMod val="75000"/>
                  </a:schemeClr>
                </a:solidFill>
                <a:latin typeface="Helvetica" panose="020B0604020202020204" pitchFamily="34" charset="0"/>
                <a:cs typeface="Helvetica" panose="020B0604020202020204" pitchFamily="34" charset="0"/>
              </a:rPr>
              <a:t>a</a:t>
            </a:r>
            <a:r>
              <a:rPr lang="en-US" sz="1800" b="0" i="0" dirty="0">
                <a:effectLst/>
                <a:latin typeface="Helvetica" panose="020B0604020202020204" pitchFamily="34" charset="0"/>
                <a:cs typeface="Helvetica" panose="020B0604020202020204" pitchFamily="34" charset="0"/>
              </a:rPr>
              <a:t>pplied </a:t>
            </a:r>
            <a:r>
              <a:rPr lang="en-US" sz="1800" dirty="0">
                <a:latin typeface="Helvetica" panose="020B0604020202020204" pitchFamily="34" charset="0"/>
                <a:cs typeface="Helvetica" panose="020B0604020202020204" pitchFamily="34" charset="0"/>
              </a:rPr>
              <a:t>r</a:t>
            </a:r>
            <a:r>
              <a:rPr lang="en-US" sz="1800" b="0" i="0" dirty="0">
                <a:effectLst/>
                <a:latin typeface="Helvetica" panose="020B0604020202020204" pitchFamily="34" charset="0"/>
                <a:cs typeface="Helvetica" panose="020B0604020202020204" pitchFamily="34" charset="0"/>
              </a:rPr>
              <a:t>esearch </a:t>
            </a:r>
          </a:p>
          <a:p>
            <a:pPr marL="0" indent="0" algn="l" rtl="0" fontAlgn="base">
              <a:buNone/>
            </a:pPr>
            <a:r>
              <a:rPr lang="en-US" sz="1800" b="0" i="0" dirty="0">
                <a:effectLst/>
                <a:latin typeface="Helvetica" panose="020B0604020202020204" pitchFamily="34" charset="0"/>
                <a:cs typeface="Helvetica" panose="020B0604020202020204" pitchFamily="34" charset="0"/>
              </a:rPr>
              <a:t>	3.2.1.3 Creative activities </a:t>
            </a:r>
          </a:p>
          <a:p>
            <a:pPr marL="0" indent="0" algn="l" rtl="0" fontAlgn="base">
              <a:buNone/>
            </a:pPr>
            <a:endParaRPr lang="en-US" sz="1800" b="0" i="0" dirty="0">
              <a:effectLst/>
              <a:latin typeface="Calibri" panose="020F0502020204030204" pitchFamily="34" charset="0"/>
            </a:endParaRPr>
          </a:p>
          <a:p>
            <a:endParaRPr lang="en-US" sz="1800" dirty="0"/>
          </a:p>
        </p:txBody>
      </p:sp>
      <p:sp>
        <p:nvSpPr>
          <p:cNvPr id="4" name="Content Placeholder 3">
            <a:extLst>
              <a:ext uri="{FF2B5EF4-FFF2-40B4-BE49-F238E27FC236}">
                <a16:creationId xmlns:a16="http://schemas.microsoft.com/office/drawing/2014/main" id="{C2252B9F-FE50-44EA-7EE2-2EBF9BDEB6C5}"/>
              </a:ext>
            </a:extLst>
          </p:cNvPr>
          <p:cNvSpPr>
            <a:spLocks noGrp="1"/>
          </p:cNvSpPr>
          <p:nvPr>
            <p:ph sz="half" idx="2"/>
          </p:nvPr>
        </p:nvSpPr>
        <p:spPr/>
        <p:txBody>
          <a:bodyPr>
            <a:normAutofit/>
          </a:bodyPr>
          <a:lstStyle/>
          <a:p>
            <a:pPr marL="0" indent="0" algn="l" rtl="0" fontAlgn="base">
              <a:buNone/>
            </a:pPr>
            <a:r>
              <a:rPr lang="en-US" sz="1800" dirty="0">
                <a:latin typeface="Helvetica" panose="020B0604020202020204" pitchFamily="34" charset="0"/>
                <a:cs typeface="Helvetica" panose="020B0604020202020204" pitchFamily="34" charset="0"/>
              </a:rPr>
              <a:t>3.4.1 </a:t>
            </a:r>
            <a:r>
              <a:rPr lang="en-US" sz="1800" b="0" i="0" dirty="0">
                <a:effectLst/>
                <a:latin typeface="Helvetica" panose="020B0604020202020204" pitchFamily="34" charset="0"/>
                <a:cs typeface="Helvetica" panose="020B0604020202020204" pitchFamily="34" charset="0"/>
              </a:rPr>
              <a:t>The Academic Senate policy states: “Mini-­‐Grants provide the faculty with funds for student assistance, bibliographic research, travel, supplies, minor equipment, and </a:t>
            </a:r>
            <a:r>
              <a:rPr lang="en-US" sz="1800" b="0" i="0" dirty="0">
                <a:effectLst/>
                <a:highlight>
                  <a:srgbClr val="FFFF00"/>
                </a:highlight>
                <a:latin typeface="Helvetica" panose="020B0604020202020204" pitchFamily="34" charset="0"/>
                <a:cs typeface="Helvetica" panose="020B0604020202020204" pitchFamily="34" charset="0"/>
              </a:rPr>
              <a:t>computer time </a:t>
            </a:r>
            <a:r>
              <a:rPr lang="en-US" sz="1800" b="0" i="0" dirty="0">
                <a:effectLst/>
                <a:latin typeface="Helvetica" panose="020B0604020202020204" pitchFamily="34" charset="0"/>
                <a:cs typeface="Helvetica" panose="020B0604020202020204" pitchFamily="34" charset="0"/>
              </a:rPr>
              <a:t>to test promising ideas and obtain preliminary results leading to the application for external support.”</a:t>
            </a:r>
          </a:p>
          <a:p>
            <a:pPr lvl="1" fontAlgn="base"/>
            <a:r>
              <a:rPr lang="en-US" sz="1800" dirty="0">
                <a:latin typeface="Helvetica" panose="020B0604020202020204" pitchFamily="34" charset="0"/>
                <a:cs typeface="Helvetica" panose="020B0604020202020204" pitchFamily="34" charset="0"/>
              </a:rPr>
              <a:t>Note that computer time is both unclear and dated. We realize the CLA policy cites the Academic Senate policy here, but clarification is needed.</a:t>
            </a:r>
            <a:r>
              <a:rPr lang="en-US" sz="1800" b="0" i="0" dirty="0">
                <a:effectLst/>
                <a:latin typeface="Helvetica" panose="020B0604020202020204" pitchFamily="34" charset="0"/>
                <a:cs typeface="Helvetica" panose="020B0604020202020204" pitchFamily="34" charset="0"/>
              </a:rPr>
              <a:t> </a:t>
            </a:r>
          </a:p>
          <a:p>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770212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FFF5F-D10B-3AA2-DF4A-6A09C3E135E1}"/>
              </a:ext>
            </a:extLst>
          </p:cNvPr>
          <p:cNvSpPr>
            <a:spLocks noGrp="1"/>
          </p:cNvSpPr>
          <p:nvPr>
            <p:ph type="title"/>
          </p:nvPr>
        </p:nvSpPr>
        <p:spPr/>
        <p:txBody>
          <a:bodyPr>
            <a:normAutofit/>
          </a:bodyPr>
          <a:lstStyle/>
          <a:p>
            <a:pPr algn="ctr"/>
            <a:r>
              <a:rPr lang="en-US" dirty="0">
                <a:latin typeface="Helvetica" panose="020B0604020202020204" pitchFamily="34" charset="0"/>
                <a:cs typeface="Helvetica" panose="020B0604020202020204" pitchFamily="34" charset="0"/>
              </a:rPr>
              <a:t>RSCA Policy Recommendations (cont.)</a:t>
            </a:r>
          </a:p>
        </p:txBody>
      </p:sp>
      <p:sp>
        <p:nvSpPr>
          <p:cNvPr id="3" name="Content Placeholder 2">
            <a:extLst>
              <a:ext uri="{FF2B5EF4-FFF2-40B4-BE49-F238E27FC236}">
                <a16:creationId xmlns:a16="http://schemas.microsoft.com/office/drawing/2014/main" id="{D4DD1A6E-800A-4F3A-9680-3885E77C2F7D}"/>
              </a:ext>
            </a:extLst>
          </p:cNvPr>
          <p:cNvSpPr>
            <a:spLocks noGrp="1"/>
          </p:cNvSpPr>
          <p:nvPr>
            <p:ph sz="half" idx="1"/>
          </p:nvPr>
        </p:nvSpPr>
        <p:spPr>
          <a:xfrm>
            <a:off x="615176" y="1811299"/>
            <a:ext cx="5480824" cy="4578350"/>
          </a:xfrm>
        </p:spPr>
        <p:txBody>
          <a:bodyPr>
            <a:noAutofit/>
          </a:bodyPr>
          <a:lstStyle/>
          <a:p>
            <a:pPr marL="0" indent="0" algn="l" rtl="0" fontAlgn="base">
              <a:buNone/>
            </a:pPr>
            <a:r>
              <a:rPr lang="en-US" sz="1800" b="0" i="0" dirty="0">
                <a:effectLst/>
                <a:latin typeface="Helvetica" panose="020B0604020202020204" pitchFamily="34" charset="0"/>
                <a:cs typeface="Helvetica" panose="020B0604020202020204" pitchFamily="34" charset="0"/>
              </a:rPr>
              <a:t>4.0 Evaluation Criteria </a:t>
            </a:r>
          </a:p>
          <a:p>
            <a:pPr marL="457200" lvl="1" indent="0" fontAlgn="base">
              <a:buNone/>
            </a:pPr>
            <a:r>
              <a:rPr lang="en-US" sz="1800" b="0" i="0" dirty="0">
                <a:effectLst/>
                <a:latin typeface="Helvetica" panose="020B0604020202020204" pitchFamily="34" charset="0"/>
                <a:cs typeface="Helvetica" panose="020B0604020202020204" pitchFamily="34" charset="0"/>
              </a:rPr>
              <a:t>4.1 In establishing its rankings, the RSCA Awards committee will take into account the merit of the proposed work, the applicant’s track record</a:t>
            </a:r>
            <a:r>
              <a:rPr lang="en-US" sz="1800" b="0" i="0" strike="sngStrike" dirty="0">
                <a:effectLst/>
                <a:latin typeface="Helvetica" panose="020B0604020202020204" pitchFamily="34" charset="0"/>
                <a:cs typeface="Helvetica" panose="020B0604020202020204" pitchFamily="34" charset="0"/>
              </a:rPr>
              <a:t>/productivity</a:t>
            </a:r>
            <a:r>
              <a:rPr lang="en-US" sz="1800" b="0" i="0" dirty="0">
                <a:effectLst/>
                <a:latin typeface="Helvetica" panose="020B0604020202020204" pitchFamily="34" charset="0"/>
                <a:cs typeface="Helvetica" panose="020B0604020202020204" pitchFamily="34" charset="0"/>
              </a:rPr>
              <a:t> as the result of prior awards, </a:t>
            </a:r>
            <a:r>
              <a:rPr lang="en-US" sz="1800" b="0" i="0" kern="1200" dirty="0">
                <a:solidFill>
                  <a:schemeClr val="accent2"/>
                </a:solidFill>
                <a:effectLst/>
                <a:latin typeface="Helvetica" panose="020B0604020202020204" pitchFamily="34" charset="0"/>
                <a:cs typeface="Helvetica" panose="020B0604020202020204" pitchFamily="34" charset="0"/>
              </a:rPr>
              <a:t>how lack of research support impacts faculty history in order to ensure equitable outcomes for those with access to fewer resources</a:t>
            </a:r>
            <a:r>
              <a:rPr lang="en-US" sz="1800" b="0" i="0" kern="1200" dirty="0">
                <a:solidFill>
                  <a:sysClr val="windowText" lastClr="000000"/>
                </a:solidFill>
                <a:effectLst/>
                <a:latin typeface="Helvetica" panose="020B0604020202020204" pitchFamily="34" charset="0"/>
                <a:cs typeface="Helvetica" panose="020B0604020202020204" pitchFamily="34" charset="0"/>
              </a:rPr>
              <a:t>, </a:t>
            </a:r>
            <a:r>
              <a:rPr lang="en-US" sz="1800" b="0" i="0" dirty="0">
                <a:effectLst/>
                <a:latin typeface="Helvetica" panose="020B0604020202020204" pitchFamily="34" charset="0"/>
                <a:cs typeface="Helvetica" panose="020B0604020202020204" pitchFamily="34" charset="0"/>
              </a:rPr>
              <a:t>and the resources the applicant has and will have to accomplish </a:t>
            </a:r>
            <a:r>
              <a:rPr lang="en-US" sz="1800" b="0" i="0" dirty="0">
                <a:solidFill>
                  <a:schemeClr val="accent2"/>
                </a:solidFill>
                <a:effectLst/>
                <a:latin typeface="Helvetica" panose="020B0604020202020204" pitchFamily="34" charset="0"/>
                <a:cs typeface="Helvetica" panose="020B0604020202020204" pitchFamily="34" charset="0"/>
              </a:rPr>
              <a:t>their</a:t>
            </a:r>
            <a:r>
              <a:rPr lang="en-US" sz="1800" b="0" i="0" dirty="0">
                <a:solidFill>
                  <a:srgbClr val="D13438"/>
                </a:solidFill>
                <a:effectLst/>
                <a:latin typeface="Helvetica" panose="020B0604020202020204" pitchFamily="34" charset="0"/>
                <a:cs typeface="Helvetica" panose="020B0604020202020204" pitchFamily="34" charset="0"/>
              </a:rPr>
              <a:t> </a:t>
            </a:r>
            <a:r>
              <a:rPr lang="en-US" sz="1800" b="0" i="0" strike="sngStrike" dirty="0">
                <a:effectLst/>
                <a:latin typeface="Helvetica" panose="020B0604020202020204" pitchFamily="34" charset="0"/>
                <a:cs typeface="Helvetica" panose="020B0604020202020204" pitchFamily="34" charset="0"/>
              </a:rPr>
              <a:t>her/his </a:t>
            </a:r>
            <a:r>
              <a:rPr lang="en-US" sz="1800" b="0" i="0" dirty="0">
                <a:effectLst/>
                <a:latin typeface="Helvetica" panose="020B0604020202020204" pitchFamily="34" charset="0"/>
                <a:cs typeface="Helvetica" panose="020B0604020202020204" pitchFamily="34" charset="0"/>
              </a:rPr>
              <a:t>scholarly and creative work. Awards shall be based primarily on the quality of the proposed research or creative activity as manifested in the proposal. Proposals </a:t>
            </a:r>
            <a:r>
              <a:rPr lang="en-US" sz="1800" dirty="0">
                <a:solidFill>
                  <a:schemeClr val="accent2"/>
                </a:solidFill>
                <a:latin typeface="Helvetica" panose="020B0604020202020204" pitchFamily="34" charset="0"/>
                <a:cs typeface="Helvetica" panose="020B0604020202020204" pitchFamily="34" charset="0"/>
              </a:rPr>
              <a:t>should be clear and accessible</a:t>
            </a:r>
            <a:r>
              <a:rPr lang="en-US" sz="1800" dirty="0">
                <a:solidFill>
                  <a:srgbClr val="FF0000"/>
                </a:solidFill>
                <a:latin typeface="Helvetica" panose="020B0604020202020204" pitchFamily="34" charset="0"/>
                <a:cs typeface="Helvetica" panose="020B0604020202020204" pitchFamily="34" charset="0"/>
              </a:rPr>
              <a:t> </a:t>
            </a:r>
            <a:r>
              <a:rPr lang="en-US" sz="1800" b="0" i="0" strike="sngStrike" dirty="0">
                <a:effectLst/>
                <a:latin typeface="Helvetica" panose="020B0604020202020204" pitchFamily="34" charset="0"/>
                <a:cs typeface="Helvetica" panose="020B0604020202020204" pitchFamily="34" charset="0"/>
              </a:rPr>
              <a:t>are expected to be clear </a:t>
            </a:r>
            <a:r>
              <a:rPr lang="en-US" sz="1800" b="0" i="0" dirty="0">
                <a:effectLst/>
                <a:latin typeface="Helvetica" panose="020B0604020202020204" pitchFamily="34" charset="0"/>
                <a:cs typeface="Helvetica" panose="020B0604020202020204" pitchFamily="34" charset="0"/>
              </a:rPr>
              <a:t>to reviewers outside the </a:t>
            </a:r>
            <a:r>
              <a:rPr lang="en-US" sz="1800" b="0" i="0" dirty="0">
                <a:solidFill>
                  <a:schemeClr val="accent2"/>
                </a:solidFill>
                <a:effectLst/>
                <a:latin typeface="Helvetica" panose="020B0604020202020204" pitchFamily="34" charset="0"/>
                <a:cs typeface="Helvetica" panose="020B0604020202020204" pitchFamily="34" charset="0"/>
              </a:rPr>
              <a:t>applicant’s</a:t>
            </a:r>
            <a:r>
              <a:rPr lang="en-US" sz="1800" b="0" i="0" dirty="0">
                <a:solidFill>
                  <a:srgbClr val="FF0000"/>
                </a:solidFill>
                <a:effectLst/>
                <a:latin typeface="Helvetica" panose="020B0604020202020204" pitchFamily="34" charset="0"/>
                <a:cs typeface="Helvetica" panose="020B0604020202020204" pitchFamily="34" charset="0"/>
              </a:rPr>
              <a:t> </a:t>
            </a:r>
            <a:r>
              <a:rPr lang="en-US" sz="1800" b="0" i="0" dirty="0">
                <a:effectLst/>
                <a:latin typeface="Helvetica" panose="020B0604020202020204" pitchFamily="34" charset="0"/>
                <a:cs typeface="Helvetica" panose="020B0604020202020204" pitchFamily="34" charset="0"/>
              </a:rPr>
              <a:t>discipline. </a:t>
            </a:r>
          </a:p>
          <a:p>
            <a:pPr marL="457200" lvl="1" indent="0" fontAlgn="base">
              <a:buNone/>
            </a:pPr>
            <a:endParaRPr lang="en-US" sz="1800" b="0" i="0" dirty="0">
              <a:effectLst/>
              <a:latin typeface="Helvetica" panose="020B0604020202020204" pitchFamily="34" charset="0"/>
              <a:cs typeface="Helvetica" panose="020B0604020202020204" pitchFamily="34" charset="0"/>
            </a:endParaRPr>
          </a:p>
          <a:p>
            <a:endParaRPr lang="en-US" sz="1800" dirty="0">
              <a:latin typeface="Helvetica" panose="020B0604020202020204" pitchFamily="34" charset="0"/>
              <a:cs typeface="Helvetica" panose="020B0604020202020204" pitchFamily="34" charset="0"/>
            </a:endParaRPr>
          </a:p>
        </p:txBody>
      </p:sp>
      <p:sp>
        <p:nvSpPr>
          <p:cNvPr id="4" name="Content Placeholder 3">
            <a:extLst>
              <a:ext uri="{FF2B5EF4-FFF2-40B4-BE49-F238E27FC236}">
                <a16:creationId xmlns:a16="http://schemas.microsoft.com/office/drawing/2014/main" id="{035958C7-5733-068F-B94D-D7C230215F46}"/>
              </a:ext>
            </a:extLst>
          </p:cNvPr>
          <p:cNvSpPr>
            <a:spLocks noGrp="1"/>
          </p:cNvSpPr>
          <p:nvPr>
            <p:ph sz="half" idx="2"/>
          </p:nvPr>
        </p:nvSpPr>
        <p:spPr>
          <a:xfrm>
            <a:off x="6607096" y="1811299"/>
            <a:ext cx="5181600" cy="4351338"/>
          </a:xfrm>
        </p:spPr>
        <p:txBody>
          <a:bodyPr>
            <a:normAutofit/>
          </a:bodyPr>
          <a:lstStyle/>
          <a:p>
            <a:r>
              <a:rPr lang="en-US" sz="2000" b="0" i="0" dirty="0">
                <a:effectLst/>
                <a:latin typeface="Helvetica" panose="020B0604020202020204" pitchFamily="34" charset="0"/>
                <a:cs typeface="Helvetica" panose="020B0604020202020204" pitchFamily="34" charset="0"/>
              </a:rPr>
              <a:t>4.1.4 Extent to which the project will promote the faculty member’s scholarly, </a:t>
            </a:r>
            <a:r>
              <a:rPr lang="en-US" sz="2000" b="0" i="0" dirty="0">
                <a:solidFill>
                  <a:schemeClr val="accent2"/>
                </a:solidFill>
                <a:effectLst/>
                <a:latin typeface="Helvetica" panose="020B0604020202020204" pitchFamily="34" charset="0"/>
                <a:cs typeface="Helvetica" panose="020B0604020202020204" pitchFamily="34" charset="0"/>
              </a:rPr>
              <a:t>community engaged and applied research, </a:t>
            </a:r>
            <a:r>
              <a:rPr lang="en-US" sz="2000" b="0" i="0" dirty="0">
                <a:effectLst/>
                <a:latin typeface="Helvetica" panose="020B0604020202020204" pitchFamily="34" charset="0"/>
                <a:cs typeface="Helvetica" panose="020B0604020202020204" pitchFamily="34" charset="0"/>
              </a:rPr>
              <a:t>or creative </a:t>
            </a:r>
            <a:r>
              <a:rPr lang="en-US" sz="2000" b="0" i="0" dirty="0">
                <a:solidFill>
                  <a:schemeClr val="accent2"/>
                </a:solidFill>
                <a:effectLst/>
                <a:latin typeface="Helvetica" panose="020B0604020202020204" pitchFamily="34" charset="0"/>
                <a:cs typeface="Helvetica" panose="020B0604020202020204" pitchFamily="34" charset="0"/>
              </a:rPr>
              <a:t>activities,</a:t>
            </a:r>
            <a:r>
              <a:rPr lang="en-US" sz="2000" b="0" i="0" dirty="0">
                <a:solidFill>
                  <a:srgbClr val="FF0000"/>
                </a:solidFill>
                <a:effectLst/>
                <a:latin typeface="Helvetica" panose="020B0604020202020204" pitchFamily="34" charset="0"/>
                <a:cs typeface="Helvetica" panose="020B0604020202020204" pitchFamily="34" charset="0"/>
              </a:rPr>
              <a:t> </a:t>
            </a:r>
            <a:r>
              <a:rPr lang="en-US" sz="2000" b="0" i="0" dirty="0">
                <a:effectLst/>
                <a:latin typeface="Helvetica" panose="020B0604020202020204" pitchFamily="34" charset="0"/>
                <a:cs typeface="Helvetica" panose="020B0604020202020204" pitchFamily="34" charset="0"/>
              </a:rPr>
              <a:t>development, direction, </a:t>
            </a:r>
            <a:r>
              <a:rPr lang="en-US" sz="2000" b="0" i="0" strike="sngStrike" dirty="0">
                <a:effectLst/>
                <a:latin typeface="Helvetica" panose="020B0604020202020204" pitchFamily="34" charset="0"/>
                <a:cs typeface="Helvetica" panose="020B0604020202020204" pitchFamily="34" charset="0"/>
              </a:rPr>
              <a:t>or</a:t>
            </a:r>
            <a:r>
              <a:rPr lang="en-US" sz="2000" b="0" i="0" dirty="0">
                <a:effectLst/>
                <a:latin typeface="Helvetica" panose="020B0604020202020204" pitchFamily="34" charset="0"/>
                <a:cs typeface="Helvetica" panose="020B0604020202020204" pitchFamily="34" charset="0"/>
              </a:rPr>
              <a:t> </a:t>
            </a:r>
            <a:r>
              <a:rPr lang="en-US" sz="2000" b="0" i="0" dirty="0">
                <a:solidFill>
                  <a:schemeClr val="accent2"/>
                </a:solidFill>
                <a:effectLst/>
                <a:latin typeface="Helvetica" panose="020B0604020202020204" pitchFamily="34" charset="0"/>
                <a:cs typeface="Helvetica" panose="020B0604020202020204" pitchFamily="34" charset="0"/>
              </a:rPr>
              <a:t>and</a:t>
            </a:r>
            <a:r>
              <a:rPr lang="en-US" sz="2000" b="0" i="0" dirty="0">
                <a:solidFill>
                  <a:srgbClr val="FF0000"/>
                </a:solidFill>
                <a:effectLst/>
                <a:latin typeface="Helvetica" panose="020B0604020202020204" pitchFamily="34" charset="0"/>
                <a:cs typeface="Helvetica" panose="020B0604020202020204" pitchFamily="34" charset="0"/>
              </a:rPr>
              <a:t> </a:t>
            </a:r>
            <a:r>
              <a:rPr lang="en-US" sz="2000" b="0" i="0" dirty="0">
                <a:effectLst/>
                <a:latin typeface="Helvetica" panose="020B0604020202020204" pitchFamily="34" charset="0"/>
                <a:cs typeface="Helvetica" panose="020B0604020202020204" pitchFamily="34" charset="0"/>
              </a:rPr>
              <a:t>purpose; </a:t>
            </a:r>
          </a:p>
          <a:p>
            <a:endParaRPr lang="en-US"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81254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CBE05-EEBF-C133-AE81-604BC2DA8EFA}"/>
              </a:ext>
            </a:extLst>
          </p:cNvPr>
          <p:cNvSpPr>
            <a:spLocks noGrp="1"/>
          </p:cNvSpPr>
          <p:nvPr>
            <p:ph type="title"/>
          </p:nvPr>
        </p:nvSpPr>
        <p:spPr/>
        <p:txBody>
          <a:bodyPr/>
          <a:lstStyle/>
          <a:p>
            <a:pPr algn="ctr"/>
            <a:r>
              <a:rPr lang="en-US" dirty="0">
                <a:latin typeface="Helvetica" panose="020B0604020202020204" pitchFamily="34" charset="0"/>
                <a:cs typeface="Helvetica" panose="020B0604020202020204" pitchFamily="34" charset="0"/>
              </a:rPr>
              <a:t>RSCA Policy Recommendations (cont.)</a:t>
            </a:r>
          </a:p>
        </p:txBody>
      </p:sp>
      <p:sp>
        <p:nvSpPr>
          <p:cNvPr id="3" name="Content Placeholder 2">
            <a:extLst>
              <a:ext uri="{FF2B5EF4-FFF2-40B4-BE49-F238E27FC236}">
                <a16:creationId xmlns:a16="http://schemas.microsoft.com/office/drawing/2014/main" id="{F258CE86-4C7F-BE17-8672-8DBCACF02E4A}"/>
              </a:ext>
            </a:extLst>
          </p:cNvPr>
          <p:cNvSpPr>
            <a:spLocks noGrp="1"/>
          </p:cNvSpPr>
          <p:nvPr>
            <p:ph sz="half" idx="1"/>
          </p:nvPr>
        </p:nvSpPr>
        <p:spPr/>
        <p:txBody>
          <a:bodyPr>
            <a:normAutofit fontScale="92500" lnSpcReduction="10000"/>
          </a:bodyPr>
          <a:lstStyle/>
          <a:p>
            <a:pPr marL="0" indent="0" algn="l" rtl="0" fontAlgn="base">
              <a:buNone/>
            </a:pPr>
            <a:r>
              <a:rPr lang="en-US" sz="2800" b="0" i="0" dirty="0">
                <a:effectLst/>
                <a:latin typeface="Helvetica" panose="020B0604020202020204" pitchFamily="34" charset="0"/>
                <a:cs typeface="Helvetica" panose="020B0604020202020204" pitchFamily="34" charset="0"/>
              </a:rPr>
              <a:t>4.1.5 Probability that the project will lead to peer-­‐reviewed publication, </a:t>
            </a:r>
            <a:r>
              <a:rPr lang="en-US" sz="2800" dirty="0">
                <a:solidFill>
                  <a:schemeClr val="accent2"/>
                </a:solidFill>
                <a:effectLst/>
                <a:latin typeface="Helvetica" panose="020B0604020202020204" pitchFamily="34" charset="0"/>
                <a:cs typeface="Helvetica" panose="020B0604020202020204" pitchFamily="34" charset="0"/>
              </a:rPr>
              <a:t>collaborations and partnerships with communities outside the university that result in non-traditional scholarly or creative products, </a:t>
            </a:r>
            <a:r>
              <a:rPr lang="en-US" sz="2800" b="0" i="0" dirty="0" err="1">
                <a:effectLst/>
                <a:latin typeface="Helvetica" panose="020B0604020202020204" pitchFamily="34" charset="0"/>
                <a:cs typeface="Helvetica" panose="020B0604020202020204" pitchFamily="34" charset="0"/>
              </a:rPr>
              <a:t>exhibit</a:t>
            </a:r>
            <a:r>
              <a:rPr lang="en-US" sz="2800" b="0" i="0" dirty="0" err="1">
                <a:solidFill>
                  <a:schemeClr val="accent2"/>
                </a:solidFill>
                <a:effectLst/>
                <a:latin typeface="Helvetica" panose="020B0604020202020204" pitchFamily="34" charset="0"/>
                <a:cs typeface="Helvetica" panose="020B0604020202020204" pitchFamily="34" charset="0"/>
              </a:rPr>
              <a:t>s</a:t>
            </a:r>
            <a:r>
              <a:rPr lang="en-US" sz="2800" b="0" i="0" strike="sngStrike" dirty="0" err="1">
                <a:effectLst/>
                <a:latin typeface="Helvetica" panose="020B0604020202020204" pitchFamily="34" charset="0"/>
                <a:cs typeface="Helvetica" panose="020B0604020202020204" pitchFamily="34" charset="0"/>
              </a:rPr>
              <a:t>ions</a:t>
            </a:r>
            <a:r>
              <a:rPr lang="en-US" sz="2800" b="0" i="0" dirty="0">
                <a:effectLst/>
                <a:latin typeface="Helvetica" panose="020B0604020202020204" pitchFamily="34" charset="0"/>
                <a:cs typeface="Helvetica" panose="020B0604020202020204" pitchFamily="34" charset="0"/>
              </a:rPr>
              <a:t>, </a:t>
            </a:r>
            <a:r>
              <a:rPr lang="en-US" sz="2800" dirty="0">
                <a:solidFill>
                  <a:schemeClr val="accent2"/>
                </a:solidFill>
                <a:latin typeface="Helvetica" panose="020B0604020202020204" pitchFamily="34" charset="0"/>
                <a:cs typeface="Helvetica" panose="020B0604020202020204" pitchFamily="34" charset="0"/>
              </a:rPr>
              <a:t>governmental and nonprofit reports</a:t>
            </a:r>
            <a:r>
              <a:rPr lang="en-US" sz="2800" dirty="0">
                <a:latin typeface="Helvetica" panose="020B0604020202020204" pitchFamily="34" charset="0"/>
                <a:cs typeface="Helvetica" panose="020B0604020202020204" pitchFamily="34" charset="0"/>
              </a:rPr>
              <a:t>, </a:t>
            </a:r>
            <a:r>
              <a:rPr lang="en-US" sz="2800" b="0" i="0" strike="sngStrike" dirty="0">
                <a:effectLst/>
                <a:latin typeface="Helvetica" panose="020B0604020202020204" pitchFamily="34" charset="0"/>
                <a:cs typeface="Helvetica" panose="020B0604020202020204" pitchFamily="34" charset="0"/>
              </a:rPr>
              <a:t>or </a:t>
            </a:r>
            <a:r>
              <a:rPr lang="en-US" sz="2800" b="0" i="0" dirty="0">
                <a:effectLst/>
                <a:latin typeface="Helvetica" panose="020B0604020202020204" pitchFamily="34" charset="0"/>
                <a:cs typeface="Helvetica" panose="020B0604020202020204" pitchFamily="34" charset="0"/>
              </a:rPr>
              <a:t>external grant proposals</a:t>
            </a:r>
            <a:r>
              <a:rPr lang="en-US" sz="2800" b="0" i="0" dirty="0">
                <a:solidFill>
                  <a:schemeClr val="accent2"/>
                </a:solidFill>
                <a:effectLst/>
                <a:latin typeface="Helvetica" panose="020B0604020202020204" pitchFamily="34" charset="0"/>
                <a:cs typeface="Helvetica" panose="020B0604020202020204" pitchFamily="34" charset="0"/>
              </a:rPr>
              <a:t>, among other scholarly and creative outcomes</a:t>
            </a:r>
            <a:r>
              <a:rPr lang="en-US" sz="2800" b="0" i="0" dirty="0">
                <a:effectLst/>
                <a:latin typeface="Helvetica" panose="020B0604020202020204" pitchFamily="34" charset="0"/>
                <a:cs typeface="Helvetica" panose="020B0604020202020204" pitchFamily="34" charset="0"/>
              </a:rPr>
              <a:t>; and </a:t>
            </a:r>
          </a:p>
          <a:p>
            <a:pPr marL="0" indent="0">
              <a:buNone/>
            </a:pPr>
            <a:endParaRPr lang="en-US" dirty="0">
              <a:latin typeface="Helvetica" panose="020B0604020202020204" pitchFamily="34" charset="0"/>
              <a:cs typeface="Helvetica" panose="020B0604020202020204" pitchFamily="34" charset="0"/>
            </a:endParaRPr>
          </a:p>
        </p:txBody>
      </p:sp>
      <p:sp>
        <p:nvSpPr>
          <p:cNvPr id="4" name="Content Placeholder 3">
            <a:extLst>
              <a:ext uri="{FF2B5EF4-FFF2-40B4-BE49-F238E27FC236}">
                <a16:creationId xmlns:a16="http://schemas.microsoft.com/office/drawing/2014/main" id="{8931EFD1-4C34-D25B-9B79-F0957F49F90A}"/>
              </a:ext>
            </a:extLst>
          </p:cNvPr>
          <p:cNvSpPr>
            <a:spLocks noGrp="1"/>
          </p:cNvSpPr>
          <p:nvPr>
            <p:ph sz="half" idx="2"/>
          </p:nvPr>
        </p:nvSpPr>
        <p:spPr/>
        <p:txBody>
          <a:bodyPr>
            <a:normAutofit fontScale="92500" lnSpcReduction="10000"/>
          </a:bodyPr>
          <a:lstStyle/>
          <a:p>
            <a:pPr marL="0" indent="0" algn="l" rtl="0" fontAlgn="base">
              <a:buNone/>
            </a:pPr>
            <a:r>
              <a:rPr lang="en-US" sz="2800" b="0" i="0" dirty="0">
                <a:effectLst/>
                <a:latin typeface="Helvetica" panose="020B0604020202020204" pitchFamily="34" charset="0"/>
                <a:cs typeface="Helvetica" panose="020B0604020202020204" pitchFamily="34" charset="0"/>
              </a:rPr>
              <a:t>4.1.6 Extent to which the project benefits the university mission. </a:t>
            </a:r>
          </a:p>
          <a:p>
            <a:pPr fontAlgn="base"/>
            <a:r>
              <a:rPr lang="en-US" sz="2800" dirty="0">
                <a:latin typeface="Helvetica" panose="020B0604020202020204" pitchFamily="34" charset="0"/>
                <a:cs typeface="Helvetica" panose="020B0604020202020204" pitchFamily="34" charset="0"/>
              </a:rPr>
              <a:t>Note that the university’s mission statement clearly identifies "action" to benefit the people of California as part of its mission, in addition to research, which supports our call to fund community engaged and applied research: </a:t>
            </a:r>
            <a:r>
              <a:rPr lang="en-US" sz="2800" dirty="0">
                <a:latin typeface="Helvetica" panose="020B0604020202020204" pitchFamily="34" charset="0"/>
                <a:cs typeface="Helvetica" panose="020B0604020202020204" pitchFamily="34" charset="0"/>
                <a:hlinkClick r:id="rId2"/>
              </a:rPr>
              <a:t>https://www.csulb.edu/about-csulb/our-mission-vision-values</a:t>
            </a:r>
            <a:r>
              <a:rPr lang="en-US" sz="2800" dirty="0">
                <a:latin typeface="Helvetica" panose="020B0604020202020204" pitchFamily="34" charset="0"/>
                <a:cs typeface="Helvetica" panose="020B0604020202020204" pitchFamily="34" charset="0"/>
              </a:rPr>
              <a:t> </a:t>
            </a:r>
            <a:endParaRPr lang="en-US" sz="2800" b="0" i="0" dirty="0">
              <a:effectLst/>
              <a:latin typeface="Helvetica" panose="020B0604020202020204" pitchFamily="34" charset="0"/>
              <a:cs typeface="Helvetica" panose="020B0604020202020204" pitchFamily="34" charset="0"/>
            </a:endParaRPr>
          </a:p>
          <a:p>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00424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D24B-AFCC-700F-3F16-4A1C03843BC0}"/>
              </a:ext>
            </a:extLst>
          </p:cNvPr>
          <p:cNvSpPr>
            <a:spLocks noGrp="1"/>
          </p:cNvSpPr>
          <p:nvPr>
            <p:ph type="title"/>
          </p:nvPr>
        </p:nvSpPr>
        <p:spPr/>
        <p:txBody>
          <a:bodyPr/>
          <a:lstStyle/>
          <a:p>
            <a:pPr algn="ctr"/>
            <a:r>
              <a:rPr lang="en-US" dirty="0">
                <a:latin typeface="Helvetica" panose="020B0604020202020204" pitchFamily="34" charset="0"/>
                <a:cs typeface="Helvetica" panose="020B0604020202020204" pitchFamily="34" charset="0"/>
              </a:rPr>
              <a:t>RSCA Policy Recommendations (cont.)</a:t>
            </a:r>
          </a:p>
        </p:txBody>
      </p:sp>
      <p:sp>
        <p:nvSpPr>
          <p:cNvPr id="3" name="Content Placeholder 2">
            <a:extLst>
              <a:ext uri="{FF2B5EF4-FFF2-40B4-BE49-F238E27FC236}">
                <a16:creationId xmlns:a16="http://schemas.microsoft.com/office/drawing/2014/main" id="{721C0B4D-433B-39CC-B43F-3357DD4D54FA}"/>
              </a:ext>
            </a:extLst>
          </p:cNvPr>
          <p:cNvSpPr>
            <a:spLocks noGrp="1"/>
          </p:cNvSpPr>
          <p:nvPr>
            <p:ph sz="half" idx="1"/>
          </p:nvPr>
        </p:nvSpPr>
        <p:spPr>
          <a:xfrm>
            <a:off x="615176" y="1844752"/>
            <a:ext cx="5181600" cy="4351338"/>
          </a:xfrm>
        </p:spPr>
        <p:txBody>
          <a:bodyPr>
            <a:normAutofit/>
          </a:bodyPr>
          <a:lstStyle/>
          <a:p>
            <a:r>
              <a:rPr lang="en-US" sz="2400" dirty="0">
                <a:latin typeface="Helvetica" panose="020B0604020202020204" pitchFamily="34" charset="0"/>
                <a:cs typeface="Helvetica" panose="020B0604020202020204" pitchFamily="34" charset="0"/>
              </a:rPr>
              <a:t>Note that item 4.2.3 on submission process is outdated since applicants now submit applications electronically.  </a:t>
            </a:r>
          </a:p>
          <a:p>
            <a:r>
              <a:rPr lang="en-US" sz="2400" dirty="0">
                <a:latin typeface="Helvetica" panose="020B0604020202020204" pitchFamily="34" charset="0"/>
                <a:cs typeface="Helvetica" panose="020B0604020202020204" pitchFamily="34" charset="0"/>
              </a:rPr>
              <a:t>4.2.4 is unclear. What exactly does it ask applicants to do? </a:t>
            </a:r>
          </a:p>
          <a:p>
            <a:pPr lvl="1"/>
            <a:r>
              <a:rPr lang="en-US" sz="2000" dirty="0">
                <a:latin typeface="Helvetica" panose="020B0604020202020204" pitchFamily="34" charset="0"/>
                <a:cs typeface="Helvetica" panose="020B0604020202020204" pitchFamily="34" charset="0"/>
              </a:rPr>
              <a:t>Reports of Work Accomplished for previous RSCA awards should not be forwarded with the Application, but summarized in the application. Send Reports of Work Accomplished directly to the Office of Research and Sponsored Programs. </a:t>
            </a:r>
          </a:p>
          <a:p>
            <a:endParaRPr lang="en-US" sz="2400" dirty="0">
              <a:latin typeface="Helvetica" panose="020B0604020202020204" pitchFamily="34" charset="0"/>
              <a:cs typeface="Helvetica" panose="020B0604020202020204" pitchFamily="34" charset="0"/>
            </a:endParaRPr>
          </a:p>
        </p:txBody>
      </p:sp>
      <p:sp>
        <p:nvSpPr>
          <p:cNvPr id="4" name="Content Placeholder 3">
            <a:extLst>
              <a:ext uri="{FF2B5EF4-FFF2-40B4-BE49-F238E27FC236}">
                <a16:creationId xmlns:a16="http://schemas.microsoft.com/office/drawing/2014/main" id="{503902F7-C4F6-296A-6575-62F629C4C084}"/>
              </a:ext>
            </a:extLst>
          </p:cNvPr>
          <p:cNvSpPr>
            <a:spLocks noGrp="1"/>
          </p:cNvSpPr>
          <p:nvPr>
            <p:ph sz="half" idx="2"/>
          </p:nvPr>
        </p:nvSpPr>
        <p:spPr>
          <a:xfrm>
            <a:off x="6395224" y="1807001"/>
            <a:ext cx="5181600" cy="4351338"/>
          </a:xfrm>
        </p:spPr>
        <p:txBody>
          <a:bodyPr>
            <a:normAutofit/>
          </a:bodyPr>
          <a:lstStyle/>
          <a:p>
            <a:r>
              <a:rPr lang="en-US" sz="2400" dirty="0">
                <a:latin typeface="Helvetica" panose="020B0604020202020204" pitchFamily="34" charset="0"/>
                <a:cs typeface="Helvetica" panose="020B0604020202020204" pitchFamily="34" charset="0"/>
              </a:rPr>
              <a:t>5.3.1 </a:t>
            </a:r>
            <a:r>
              <a:rPr lang="en-US" sz="2400" b="0" i="0" dirty="0">
                <a:effectLst/>
                <a:latin typeface="Helvetica" panose="020B0604020202020204" pitchFamily="34" charset="0"/>
                <a:cs typeface="Helvetica" panose="020B0604020202020204" pitchFamily="34" charset="0"/>
              </a:rPr>
              <a:t>The final decision on reassigned time awards shall rest with the Dean of CLA. Normally, the Dean's decisions will follow the RSCA committee’s rankings. The Dean will report to the RSCA committee any change, and, at </a:t>
            </a:r>
            <a:r>
              <a:rPr lang="en-US" sz="2400" b="0" i="0" strike="sngStrike" dirty="0">
                <a:effectLst/>
                <a:latin typeface="Helvetica" panose="020B0604020202020204" pitchFamily="34" charset="0"/>
                <a:cs typeface="Helvetica" panose="020B0604020202020204" pitchFamily="34" charset="0"/>
              </a:rPr>
              <a:t>his or her </a:t>
            </a:r>
            <a:r>
              <a:rPr lang="en-US" sz="2400" b="0" i="0" dirty="0">
                <a:solidFill>
                  <a:schemeClr val="accent2"/>
                </a:solidFill>
                <a:effectLst/>
                <a:latin typeface="Helvetica" panose="020B0604020202020204" pitchFamily="34" charset="0"/>
                <a:cs typeface="Helvetica" panose="020B0604020202020204" pitchFamily="34" charset="0"/>
              </a:rPr>
              <a:t>their</a:t>
            </a:r>
            <a:r>
              <a:rPr lang="en-US" sz="2400" b="0" i="0" dirty="0">
                <a:effectLst/>
                <a:latin typeface="Helvetica" panose="020B0604020202020204" pitchFamily="34" charset="0"/>
                <a:cs typeface="Helvetica" panose="020B0604020202020204" pitchFamily="34" charset="0"/>
              </a:rPr>
              <a:t> discretion, a rationale </a:t>
            </a:r>
          </a:p>
          <a:p>
            <a:pPr marL="0" indent="0">
              <a:buNone/>
            </a:pPr>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44961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EBDEA5-AFF3-AD44-55AB-679D0D83ECD7}"/>
              </a:ext>
            </a:extLst>
          </p:cNvPr>
          <p:cNvSpPr>
            <a:spLocks noGrp="1"/>
          </p:cNvSpPr>
          <p:nvPr>
            <p:ph type="ctrTitle"/>
          </p:nvPr>
        </p:nvSpPr>
        <p:spPr/>
        <p:txBody>
          <a:bodyPr/>
          <a:lstStyle/>
          <a:p>
            <a:r>
              <a:rPr lang="en-US" dirty="0">
                <a:latin typeface="Helvetica" panose="020B0604020202020204" pitchFamily="34" charset="0"/>
                <a:cs typeface="Helvetica" panose="020B0604020202020204" pitchFamily="34" charset="0"/>
              </a:rPr>
              <a:t>Questions or comments? </a:t>
            </a:r>
            <a:br>
              <a:rPr lang="en-US" dirty="0">
                <a:latin typeface="Helvetica" panose="020B0604020202020204" pitchFamily="34" charset="0"/>
                <a:cs typeface="Helvetica" panose="020B0604020202020204" pitchFamily="34" charset="0"/>
              </a:rPr>
            </a:br>
            <a:endParaRPr lang="en-US" dirty="0">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74D13EFF-D7AF-4267-E10C-74F3FAE080FC}"/>
              </a:ext>
            </a:extLst>
          </p:cNvPr>
          <p:cNvSpPr>
            <a:spLocks noGrp="1"/>
          </p:cNvSpPr>
          <p:nvPr>
            <p:ph type="subTitle" idx="1"/>
          </p:nvPr>
        </p:nvSpPr>
        <p:spPr/>
        <p:txBody>
          <a:bodyPr>
            <a:normAutofit/>
          </a:bodyPr>
          <a:lstStyle/>
          <a:p>
            <a:pPr marL="0" indent="0" algn="ctr">
              <a:buNone/>
            </a:pPr>
            <a:r>
              <a:rPr lang="en-US" dirty="0">
                <a:latin typeface="Helvetica" panose="020B0604020202020204" pitchFamily="34" charset="0"/>
                <a:cs typeface="Helvetica" panose="020B0604020202020204" pitchFamily="34" charset="0"/>
              </a:rPr>
              <a:t>Follow-up concerns or ideas can be sent to: </a:t>
            </a:r>
          </a:p>
          <a:p>
            <a:pPr marL="0" indent="0" algn="ctr">
              <a:buNone/>
            </a:pPr>
            <a:r>
              <a:rPr lang="en-US" dirty="0">
                <a:latin typeface="Helvetica" panose="020B0604020202020204" pitchFamily="34" charset="0"/>
                <a:cs typeface="Helvetica" panose="020B0604020202020204" pitchFamily="34" charset="0"/>
              </a:rPr>
              <a:t>Araceli Esparza </a:t>
            </a:r>
            <a:r>
              <a:rPr lang="en-US" dirty="0">
                <a:latin typeface="Helvetica" panose="020B0604020202020204" pitchFamily="34" charset="0"/>
                <a:cs typeface="Helvetica" panose="020B0604020202020204" pitchFamily="34" charset="0"/>
                <a:hlinkClick r:id="rId2"/>
              </a:rPr>
              <a:t>araceli.esparza@csulb.edu</a:t>
            </a:r>
            <a:r>
              <a:rPr lang="en-US" dirty="0">
                <a:latin typeface="Helvetica" panose="020B0604020202020204" pitchFamily="34" charset="0"/>
                <a:cs typeface="Helvetica" panose="020B0604020202020204" pitchFamily="34" charset="0"/>
              </a:rPr>
              <a:t> or </a:t>
            </a:r>
          </a:p>
          <a:p>
            <a:pPr marL="0" indent="0" algn="ctr">
              <a:buNone/>
            </a:pPr>
            <a:r>
              <a:rPr lang="en-US" dirty="0" err="1">
                <a:latin typeface="Helvetica" panose="020B0604020202020204" pitchFamily="34" charset="0"/>
                <a:cs typeface="Helvetica" panose="020B0604020202020204" pitchFamily="34" charset="0"/>
              </a:rPr>
              <a:t>Yuping</a:t>
            </a:r>
            <a:r>
              <a:rPr lang="en-US" dirty="0">
                <a:latin typeface="Helvetica" panose="020B0604020202020204" pitchFamily="34" charset="0"/>
                <a:cs typeface="Helvetica" panose="020B0604020202020204" pitchFamily="34" charset="0"/>
              </a:rPr>
              <a:t> Mao </a:t>
            </a:r>
            <a:r>
              <a:rPr lang="en-US" dirty="0">
                <a:latin typeface="Helvetica" panose="020B0604020202020204" pitchFamily="34" charset="0"/>
                <a:cs typeface="Helvetica" panose="020B0604020202020204" pitchFamily="34" charset="0"/>
                <a:hlinkClick r:id="rId3"/>
              </a:rPr>
              <a:t>yuping.mao@csulb.edu</a:t>
            </a:r>
            <a:r>
              <a:rPr lang="en-US" dirty="0">
                <a:latin typeface="Helvetica" panose="020B0604020202020204" pitchFamily="34" charset="0"/>
                <a:cs typeface="Helvetica" panose="020B0604020202020204" pitchFamily="34" charset="0"/>
              </a:rPr>
              <a:t> </a:t>
            </a:r>
          </a:p>
        </p:txBody>
      </p:sp>
    </p:spTree>
    <p:extLst>
      <p:ext uri="{BB962C8B-B14F-4D97-AF65-F5344CB8AC3E}">
        <p14:creationId xmlns:p14="http://schemas.microsoft.com/office/powerpoint/2010/main" val="18737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28B501-5AA6-7ECC-154B-F06D54BF890C}"/>
              </a:ext>
            </a:extLst>
          </p:cNvPr>
          <p:cNvSpPr>
            <a:spLocks noGrp="1"/>
          </p:cNvSpPr>
          <p:nvPr>
            <p:ph type="title"/>
          </p:nvPr>
        </p:nvSpPr>
        <p:spPr>
          <a:xfrm>
            <a:off x="838200" y="365125"/>
            <a:ext cx="10515600" cy="1325563"/>
          </a:xfrm>
        </p:spPr>
        <p:txBody>
          <a:bodyPr>
            <a:normAutofit/>
          </a:bodyPr>
          <a:lstStyle/>
          <a:p>
            <a:pPr algn="ctr"/>
            <a:r>
              <a:rPr lang="en-US" sz="2800" dirty="0">
                <a:effectLst/>
                <a:latin typeface="Helvetica" pitchFamily="2" charset="0"/>
              </a:rPr>
              <a:t>CLA Strategic Plan to Achieve Greater Equity</a:t>
            </a:r>
            <a:r>
              <a:rPr lang="en-US" sz="2800" dirty="0">
                <a:latin typeface="Helvetica" pitchFamily="2" charset="0"/>
              </a:rPr>
              <a:t>: </a:t>
            </a:r>
            <a:br>
              <a:rPr lang="en-US" sz="2800" dirty="0">
                <a:latin typeface="Helvetica" pitchFamily="2" charset="0"/>
              </a:rPr>
            </a:br>
            <a:r>
              <a:rPr lang="en-US" sz="2800" dirty="0">
                <a:effectLst/>
                <a:latin typeface="Helvetica" pitchFamily="2" charset="0"/>
              </a:rPr>
              <a:t>2022-23 to 2024-25</a:t>
            </a:r>
            <a:br>
              <a:rPr lang="en-US" sz="2800" dirty="0">
                <a:effectLst/>
                <a:latin typeface="Helvetica" pitchFamily="2" charset="0"/>
              </a:rPr>
            </a:br>
            <a:endParaRPr lang="en-US" sz="28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D4C1872-664C-D0A5-9DB0-56854BBCD512}"/>
              </a:ext>
            </a:extLst>
          </p:cNvPr>
          <p:cNvSpPr>
            <a:spLocks noGrp="1"/>
          </p:cNvSpPr>
          <p:nvPr>
            <p:ph idx="1"/>
          </p:nvPr>
        </p:nvSpPr>
        <p:spPr>
          <a:xfrm>
            <a:off x="838200" y="1929384"/>
            <a:ext cx="10515600" cy="4251960"/>
          </a:xfrm>
        </p:spPr>
        <p:txBody>
          <a:bodyPr>
            <a:normAutofit fontScale="92500" lnSpcReduction="10000"/>
          </a:bodyPr>
          <a:lstStyle/>
          <a:p>
            <a:pPr marL="0" indent="0">
              <a:buNone/>
            </a:pPr>
            <a:r>
              <a:rPr lang="en-US" sz="2200" b="1" dirty="0">
                <a:effectLst/>
                <a:latin typeface="Helvetica" pitchFamily="2" charset="0"/>
              </a:rPr>
              <a:t>GOAL:</a:t>
            </a:r>
            <a:r>
              <a:rPr lang="en-US" sz="2200" dirty="0">
                <a:effectLst/>
                <a:latin typeface="Helvetica" pitchFamily="2" charset="0"/>
              </a:rPr>
              <a:t> Achieve greater equity across the College of Liberal Arts.</a:t>
            </a:r>
          </a:p>
          <a:p>
            <a:pPr marL="0" indent="0">
              <a:buNone/>
            </a:pPr>
            <a:endParaRPr lang="en-US" sz="2200" dirty="0">
              <a:effectLst/>
              <a:latin typeface="Helvetica" pitchFamily="2" charset="0"/>
            </a:endParaRPr>
          </a:p>
          <a:p>
            <a:pPr marL="0" indent="0">
              <a:buNone/>
            </a:pPr>
            <a:r>
              <a:rPr lang="en-US" sz="2200" b="1" dirty="0">
                <a:effectLst/>
                <a:latin typeface="Helvetica" pitchFamily="2" charset="0"/>
              </a:rPr>
              <a:t>STRATEGY 1:</a:t>
            </a:r>
            <a:r>
              <a:rPr lang="en-US" sz="2200" dirty="0">
                <a:effectLst/>
                <a:latin typeface="Helvetica" pitchFamily="2" charset="0"/>
              </a:rPr>
              <a:t> Position the Liberal Arts as central to a quality education.</a:t>
            </a:r>
          </a:p>
          <a:p>
            <a:pPr marL="0" indent="0">
              <a:buNone/>
            </a:pPr>
            <a:endParaRPr lang="en-US" sz="2200" dirty="0">
              <a:effectLst/>
              <a:latin typeface="Helvetica" pitchFamily="2" charset="0"/>
            </a:endParaRPr>
          </a:p>
          <a:p>
            <a:pPr marL="0" indent="0">
              <a:buNone/>
            </a:pPr>
            <a:r>
              <a:rPr lang="en-US" sz="2200" b="1" dirty="0">
                <a:effectLst/>
                <a:latin typeface="Helvetica" pitchFamily="2" charset="0"/>
              </a:rPr>
              <a:t>STRATEGY 2:</a:t>
            </a:r>
            <a:r>
              <a:rPr lang="en-US" sz="2200" dirty="0">
                <a:effectLst/>
                <a:latin typeface="Helvetica" pitchFamily="2" charset="0"/>
              </a:rPr>
              <a:t> Create an inclusive campus climate that values differences and well-being.</a:t>
            </a:r>
          </a:p>
          <a:p>
            <a:pPr marL="0" indent="0">
              <a:buNone/>
            </a:pPr>
            <a:endParaRPr lang="en-US" sz="2200" dirty="0">
              <a:effectLst/>
              <a:latin typeface="Helvetica" pitchFamily="2" charset="0"/>
            </a:endParaRPr>
          </a:p>
          <a:p>
            <a:pPr marL="0" indent="0">
              <a:buNone/>
            </a:pPr>
            <a:r>
              <a:rPr lang="en-US" sz="2200" b="1" dirty="0">
                <a:effectLst/>
                <a:latin typeface="Helvetica" pitchFamily="2" charset="0"/>
              </a:rPr>
              <a:t>STRATEGY 3:</a:t>
            </a:r>
            <a:r>
              <a:rPr lang="en-US" sz="2200" dirty="0">
                <a:effectLst/>
                <a:latin typeface="Helvetica" pitchFamily="2" charset="0"/>
              </a:rPr>
              <a:t> Build and develop an institutional structure that equitably compensates, promotes, invests in, supports, and centers diverse staff’s and faculty's labor, service, and expertise.</a:t>
            </a:r>
          </a:p>
          <a:p>
            <a:pPr marL="0" indent="0">
              <a:buNone/>
            </a:pPr>
            <a:endParaRPr lang="en-US" sz="2200" dirty="0">
              <a:effectLst/>
              <a:latin typeface="Helvetica" pitchFamily="2" charset="0"/>
            </a:endParaRPr>
          </a:p>
          <a:p>
            <a:pPr marL="0" indent="0">
              <a:buNone/>
            </a:pPr>
            <a:r>
              <a:rPr lang="en-US" sz="2200" b="1" dirty="0">
                <a:effectLst/>
                <a:latin typeface="Helvetica" pitchFamily="2" charset="0"/>
              </a:rPr>
              <a:t>STRATEGY 4: </a:t>
            </a:r>
            <a:r>
              <a:rPr lang="en-US" sz="2200" dirty="0">
                <a:effectLst/>
                <a:latin typeface="Helvetica" pitchFamily="2" charset="0"/>
              </a:rPr>
              <a:t>Establish an equitable, sustainable, transparent, and highly functional resource infrastructure that encourages alternative forms of organizing.</a:t>
            </a:r>
          </a:p>
          <a:p>
            <a:endParaRPr lang="en-US" sz="2200" dirty="0">
              <a:effectLst/>
              <a:latin typeface="Helvetica" pitchFamily="2" charset="0"/>
            </a:endParaRPr>
          </a:p>
          <a:p>
            <a:endParaRPr lang="en-US" sz="2200" dirty="0">
              <a:effectLst/>
              <a:latin typeface="Helvetica" pitchFamily="2" charset="0"/>
            </a:endParaRPr>
          </a:p>
        </p:txBody>
      </p:sp>
    </p:spTree>
    <p:extLst>
      <p:ext uri="{BB962C8B-B14F-4D97-AF65-F5344CB8AC3E}">
        <p14:creationId xmlns:p14="http://schemas.microsoft.com/office/powerpoint/2010/main" val="21385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D90F04-583F-6544-BFB1-D2F790288CAD}"/>
              </a:ext>
            </a:extLst>
          </p:cNvPr>
          <p:cNvSpPr>
            <a:spLocks noGrp="1"/>
          </p:cNvSpPr>
          <p:nvPr>
            <p:ph type="title"/>
          </p:nvPr>
        </p:nvSpPr>
        <p:spPr>
          <a:xfrm>
            <a:off x="838200" y="365125"/>
            <a:ext cx="10515600" cy="1325563"/>
          </a:xfrm>
        </p:spPr>
        <p:txBody>
          <a:bodyPr>
            <a:normAutofit/>
          </a:bodyPr>
          <a:lstStyle/>
          <a:p>
            <a:r>
              <a:rPr lang="en-US" sz="3600" dirty="0">
                <a:latin typeface="Helvetica" panose="020B0604020202020204" pitchFamily="34" charset="0"/>
                <a:cs typeface="Helvetica" panose="020B0604020202020204" pitchFamily="34" charset="0"/>
              </a:rPr>
              <a:t>Definition of Equity (CLA Strategic Plan, p. 15)</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7A95ED2-F84B-3FA4-089B-6752634B7F42}"/>
              </a:ext>
            </a:extLst>
          </p:cNvPr>
          <p:cNvSpPr>
            <a:spLocks noGrp="1"/>
          </p:cNvSpPr>
          <p:nvPr>
            <p:ph idx="1"/>
          </p:nvPr>
        </p:nvSpPr>
        <p:spPr>
          <a:xfrm>
            <a:off x="669035" y="1815948"/>
            <a:ext cx="11151257" cy="4819027"/>
          </a:xfrm>
        </p:spPr>
        <p:txBody>
          <a:bodyPr>
            <a:normAutofit/>
          </a:bodyPr>
          <a:lstStyle/>
          <a:p>
            <a:pPr marL="0" indent="0">
              <a:buNone/>
            </a:pPr>
            <a:r>
              <a:rPr lang="en-US" sz="1600" dirty="0">
                <a:latin typeface="Helvetica" panose="020B0604020202020204" pitchFamily="34" charset="0"/>
                <a:cs typeface="Helvetica" panose="020B0604020202020204" pitchFamily="34" charset="0"/>
              </a:rPr>
              <a:t>Equity is both a </a:t>
            </a:r>
            <a:r>
              <a:rPr lang="en-US" sz="1600" i="1" dirty="0">
                <a:latin typeface="Helvetica" panose="020B0604020202020204" pitchFamily="34" charset="0"/>
                <a:cs typeface="Helvetica" panose="020B0604020202020204" pitchFamily="34" charset="0"/>
              </a:rPr>
              <a:t>principle</a:t>
            </a:r>
            <a:r>
              <a:rPr lang="en-US" sz="1600" dirty="0">
                <a:latin typeface="Helvetica" panose="020B0604020202020204" pitchFamily="34" charset="0"/>
                <a:cs typeface="Helvetica" panose="020B0604020202020204" pitchFamily="34" charset="0"/>
              </a:rPr>
              <a:t> and a </a:t>
            </a:r>
            <a:r>
              <a:rPr lang="en-US" sz="1600" i="1" dirty="0">
                <a:latin typeface="Helvetica" panose="020B0604020202020204" pitchFamily="34" charset="0"/>
                <a:cs typeface="Helvetica" panose="020B0604020202020204" pitchFamily="34" charset="0"/>
              </a:rPr>
              <a:t>practice</a:t>
            </a:r>
            <a:r>
              <a:rPr lang="en-US" sz="1600" dirty="0">
                <a:latin typeface="Helvetica" panose="020B0604020202020204" pitchFamily="34" charset="0"/>
                <a:cs typeface="Helvetica" panose="020B0604020202020204" pitchFamily="34" charset="0"/>
              </a:rPr>
              <a:t> of fairness and justice that seeks to achieve well-being for individuals and groups that have experienced historical barriers and continue to face systemic obstacles today.</a:t>
            </a:r>
            <a:br>
              <a:rPr lang="en-US" sz="1600" dirty="0">
                <a:latin typeface="Helvetica" panose="020B0604020202020204" pitchFamily="34" charset="0"/>
                <a:cs typeface="Helvetica" panose="020B0604020202020204" pitchFamily="34" charset="0"/>
              </a:rPr>
            </a:br>
            <a:endParaRPr lang="en-US" sz="1600" dirty="0">
              <a:latin typeface="Helvetica" panose="020B0604020202020204" pitchFamily="34" charset="0"/>
              <a:cs typeface="Helvetica" panose="020B0604020202020204" pitchFamily="34" charset="0"/>
            </a:endParaRPr>
          </a:p>
          <a:p>
            <a:pPr marL="0" indent="0">
              <a:buNone/>
            </a:pPr>
            <a:r>
              <a:rPr lang="en-US" sz="1600" dirty="0">
                <a:latin typeface="Helvetica" panose="020B0604020202020204" pitchFamily="34" charset="0"/>
                <a:cs typeface="Helvetica" panose="020B0604020202020204" pitchFamily="34" charset="0"/>
              </a:rPr>
              <a:t>As a </a:t>
            </a:r>
            <a:r>
              <a:rPr lang="en-US" sz="1600" i="1" dirty="0">
                <a:latin typeface="Helvetica" panose="020B0604020202020204" pitchFamily="34" charset="0"/>
                <a:cs typeface="Helvetica" panose="020B0604020202020204" pitchFamily="34" charset="0"/>
              </a:rPr>
              <a:t>principle</a:t>
            </a:r>
            <a:r>
              <a:rPr lang="en-US" sz="1600" dirty="0">
                <a:latin typeface="Helvetica" panose="020B0604020202020204" pitchFamily="34" charset="0"/>
                <a:cs typeface="Helvetica" panose="020B0604020202020204" pitchFamily="34" charset="0"/>
              </a:rPr>
              <a:t> of fairness and justice, equity applies to:</a:t>
            </a:r>
          </a:p>
          <a:p>
            <a:pPr marL="800100" lvl="1" indent="-342900">
              <a:buFont typeface="+mj-lt"/>
              <a:buAutoNum type="arabicPeriod"/>
            </a:pPr>
            <a:r>
              <a:rPr lang="en-US" sz="1600" dirty="0">
                <a:latin typeface="Helvetica" panose="020B0604020202020204" pitchFamily="34" charset="0"/>
                <a:cs typeface="Helvetica" panose="020B0604020202020204" pitchFamily="34" charset="0"/>
              </a:rPr>
              <a:t>Outcomes: Achieving </a:t>
            </a:r>
            <a:r>
              <a:rPr lang="en-US" sz="1600" dirty="0">
                <a:solidFill>
                  <a:schemeClr val="accent2"/>
                </a:solidFill>
                <a:latin typeface="Helvetica" panose="020B0604020202020204" pitchFamily="34" charset="0"/>
                <a:cs typeface="Helvetica" panose="020B0604020202020204" pitchFamily="34" charset="0"/>
              </a:rPr>
              <a:t>tangible results </a:t>
            </a:r>
            <a:r>
              <a:rPr lang="en-US" sz="1600" dirty="0">
                <a:latin typeface="Helvetica" panose="020B0604020202020204" pitchFamily="34" charset="0"/>
                <a:cs typeface="Helvetica" panose="020B0604020202020204" pitchFamily="34" charset="0"/>
              </a:rPr>
              <a:t>for marginalized individuals and groups.</a:t>
            </a:r>
          </a:p>
          <a:p>
            <a:pPr marL="800100" lvl="1" indent="-342900">
              <a:buFont typeface="+mj-lt"/>
              <a:buAutoNum type="arabicPeriod"/>
            </a:pPr>
            <a:r>
              <a:rPr lang="en-US" sz="1600" dirty="0">
                <a:latin typeface="Helvetica" panose="020B0604020202020204" pitchFamily="34" charset="0"/>
                <a:cs typeface="Helvetica" panose="020B0604020202020204" pitchFamily="34" charset="0"/>
              </a:rPr>
              <a:t>Process: </a:t>
            </a:r>
            <a:r>
              <a:rPr lang="en-US" sz="1600" dirty="0">
                <a:solidFill>
                  <a:schemeClr val="accent2"/>
                </a:solidFill>
                <a:latin typeface="Helvetica" panose="020B0604020202020204" pitchFamily="34" charset="0"/>
                <a:cs typeface="Helvetica" panose="020B0604020202020204" pitchFamily="34" charset="0"/>
              </a:rPr>
              <a:t>Including different groups in the process</a:t>
            </a:r>
            <a:r>
              <a:rPr lang="en-US" sz="1600" dirty="0">
                <a:latin typeface="Helvetica" panose="020B0604020202020204" pitchFamily="34" charset="0"/>
                <a:cs typeface="Helvetica" panose="020B0604020202020204" pitchFamily="34" charset="0"/>
              </a:rPr>
              <a:t>, especially those who have been marginalized; </a:t>
            </a:r>
            <a:r>
              <a:rPr lang="en-US" sz="1600" dirty="0">
                <a:solidFill>
                  <a:schemeClr val="accent2"/>
                </a:solidFill>
                <a:latin typeface="Helvetica" panose="020B0604020202020204" pitchFamily="34" charset="0"/>
                <a:cs typeface="Helvetica" panose="020B0604020202020204" pitchFamily="34" charset="0"/>
              </a:rPr>
              <a:t>centering the issues of marginalized individuals and groups throughout the process</a:t>
            </a:r>
            <a:r>
              <a:rPr lang="en-US" sz="1600" dirty="0">
                <a:latin typeface="Helvetica" panose="020B0604020202020204" pitchFamily="34" charset="0"/>
                <a:cs typeface="Helvetica" panose="020B0604020202020204" pitchFamily="34" charset="0"/>
              </a:rPr>
              <a:t>; </a:t>
            </a:r>
            <a:r>
              <a:rPr lang="en-US" sz="1600" dirty="0">
                <a:solidFill>
                  <a:schemeClr val="accent2"/>
                </a:solidFill>
                <a:latin typeface="Helvetica" panose="020B0604020202020204" pitchFamily="34" charset="0"/>
                <a:cs typeface="Helvetica" panose="020B0604020202020204" pitchFamily="34" charset="0"/>
              </a:rPr>
              <a:t>recognizing the historical barriers and current systemic challenges </a:t>
            </a:r>
            <a:r>
              <a:rPr lang="en-US" sz="1600" dirty="0">
                <a:latin typeface="Helvetica" panose="020B0604020202020204" pitchFamily="34" charset="0"/>
                <a:cs typeface="Helvetica" panose="020B0604020202020204" pitchFamily="34" charset="0"/>
              </a:rPr>
              <a:t>that undermine their well-being; providing safe conditions for creative dialogue; and ensuring transparency with information and decision-making; among other conditions.</a:t>
            </a:r>
            <a:br>
              <a:rPr lang="en-US" sz="1600" dirty="0">
                <a:latin typeface="Helvetica" panose="020B0604020202020204" pitchFamily="34" charset="0"/>
                <a:cs typeface="Helvetica" panose="020B0604020202020204" pitchFamily="34" charset="0"/>
              </a:rPr>
            </a:br>
            <a:endParaRPr lang="en-US" sz="1600" dirty="0">
              <a:latin typeface="Helvetica" panose="020B0604020202020204" pitchFamily="34" charset="0"/>
              <a:cs typeface="Helvetica" panose="020B0604020202020204" pitchFamily="34" charset="0"/>
            </a:endParaRPr>
          </a:p>
          <a:p>
            <a:pPr marL="0" indent="0">
              <a:buNone/>
            </a:pPr>
            <a:r>
              <a:rPr lang="en-US" sz="1600" dirty="0">
                <a:latin typeface="Helvetica" panose="020B0604020202020204" pitchFamily="34" charset="0"/>
                <a:cs typeface="Helvetica" panose="020B0604020202020204" pitchFamily="34" charset="0"/>
              </a:rPr>
              <a:t>As a </a:t>
            </a:r>
            <a:r>
              <a:rPr lang="en-US" sz="1600" i="1" dirty="0">
                <a:latin typeface="Helvetica" panose="020B0604020202020204" pitchFamily="34" charset="0"/>
                <a:cs typeface="Helvetica" panose="020B0604020202020204" pitchFamily="34" charset="0"/>
              </a:rPr>
              <a:t>practice</a:t>
            </a:r>
            <a:r>
              <a:rPr lang="en-US" sz="1600" dirty="0">
                <a:latin typeface="Helvetica" panose="020B0604020202020204" pitchFamily="34" charset="0"/>
                <a:cs typeface="Helvetica" panose="020B0604020202020204" pitchFamily="34" charset="0"/>
              </a:rPr>
              <a:t> of fairness and justice, equity entails </a:t>
            </a:r>
            <a:r>
              <a:rPr lang="en-US" sz="1600" i="1" dirty="0">
                <a:latin typeface="Helvetica" panose="020B0604020202020204" pitchFamily="34" charset="0"/>
                <a:cs typeface="Helvetica" panose="020B0604020202020204" pitchFamily="34" charset="0"/>
              </a:rPr>
              <a:t>concrete actions</a:t>
            </a:r>
            <a:r>
              <a:rPr lang="en-US" sz="1600" dirty="0">
                <a:latin typeface="Helvetica" panose="020B0604020202020204" pitchFamily="34" charset="0"/>
                <a:cs typeface="Helvetica" panose="020B0604020202020204" pitchFamily="34" charset="0"/>
              </a:rPr>
              <a:t> that:</a:t>
            </a:r>
          </a:p>
          <a:p>
            <a:pPr marL="800100" lvl="1" indent="-342900">
              <a:buFont typeface="+mj-lt"/>
              <a:buAutoNum type="arabicPeriod"/>
            </a:pPr>
            <a:r>
              <a:rPr lang="en-US" sz="1600" dirty="0">
                <a:solidFill>
                  <a:schemeClr val="accent2"/>
                </a:solidFill>
                <a:latin typeface="Helvetica" panose="020B0604020202020204" pitchFamily="34" charset="0"/>
                <a:cs typeface="Helvetica" panose="020B0604020202020204" pitchFamily="34" charset="0"/>
              </a:rPr>
              <a:t>Provide material support that enable marginalized individuals and groups to participate </a:t>
            </a:r>
            <a:r>
              <a:rPr lang="en-US" sz="1600" dirty="0">
                <a:latin typeface="Helvetica" panose="020B0604020202020204" pitchFamily="34" charset="0"/>
                <a:cs typeface="Helvetica" panose="020B0604020202020204" pitchFamily="34" charset="0"/>
              </a:rPr>
              <a:t>in a process to name historical barriers and current obstacles affecting them and to recommend solutions;</a:t>
            </a:r>
          </a:p>
          <a:p>
            <a:pPr marL="800100" lvl="1" indent="-342900">
              <a:buFont typeface="+mj-lt"/>
              <a:buAutoNum type="arabicPeriod"/>
            </a:pPr>
            <a:r>
              <a:rPr lang="en-US" sz="1600" dirty="0">
                <a:solidFill>
                  <a:schemeClr val="accent2"/>
                </a:solidFill>
                <a:latin typeface="Helvetica" panose="020B0604020202020204" pitchFamily="34" charset="0"/>
                <a:cs typeface="Helvetica" panose="020B0604020202020204" pitchFamily="34" charset="0"/>
              </a:rPr>
              <a:t>Prevent and/or remove these barriers and obstacles</a:t>
            </a:r>
            <a:r>
              <a:rPr lang="en-US" sz="1600" dirty="0">
                <a:latin typeface="Helvetica" panose="020B0604020202020204" pitchFamily="34" charset="0"/>
                <a:cs typeface="Helvetica" panose="020B0604020202020204" pitchFamily="34" charset="0"/>
              </a:rPr>
              <a:t>;</a:t>
            </a:r>
          </a:p>
          <a:p>
            <a:pPr marL="800100" lvl="1" indent="-342900">
              <a:buFont typeface="+mj-lt"/>
              <a:buAutoNum type="arabicPeriod"/>
            </a:pPr>
            <a:r>
              <a:rPr lang="en-US" sz="1600" dirty="0">
                <a:solidFill>
                  <a:schemeClr val="accent2"/>
                </a:solidFill>
                <a:latin typeface="Helvetica" panose="020B0604020202020204" pitchFamily="34" charset="0"/>
                <a:cs typeface="Helvetica" panose="020B0604020202020204" pitchFamily="34" charset="0"/>
              </a:rPr>
              <a:t>Commit resources for programmatic initiatives </a:t>
            </a:r>
            <a:r>
              <a:rPr lang="en-US" sz="1600" dirty="0">
                <a:latin typeface="Helvetica" panose="020B0604020202020204" pitchFamily="34" charset="0"/>
                <a:cs typeface="Helvetica" panose="020B0604020202020204" pitchFamily="34" charset="0"/>
              </a:rPr>
              <a:t>that generate changes in organizational culture and systems to improve outcomes for marginalized individuals and groups; and,</a:t>
            </a:r>
          </a:p>
          <a:p>
            <a:pPr marL="800100" lvl="1" indent="-342900">
              <a:buFont typeface="+mj-lt"/>
              <a:buAutoNum type="arabicPeriod"/>
            </a:pPr>
            <a:r>
              <a:rPr lang="en-US" sz="1600" dirty="0">
                <a:solidFill>
                  <a:schemeClr val="accent2"/>
                </a:solidFill>
                <a:latin typeface="Helvetica" panose="020B0604020202020204" pitchFamily="34" charset="0"/>
                <a:cs typeface="Helvetica" panose="020B0604020202020204" pitchFamily="34" charset="0"/>
              </a:rPr>
              <a:t>Guard against institutional interests and discourses that co-opt equity</a:t>
            </a:r>
            <a:r>
              <a:rPr lang="en-US" sz="1600" dirty="0">
                <a:latin typeface="Helvetica" panose="020B0604020202020204" pitchFamily="34" charset="0"/>
                <a:cs typeface="Helvetica" panose="020B0604020202020204" pitchFamily="34" charset="0"/>
              </a:rPr>
              <a:t> without advancing tangible institutional change that enhances the status and well-being of marginalized individuals and groups.</a:t>
            </a:r>
          </a:p>
        </p:txBody>
      </p:sp>
    </p:spTree>
    <p:extLst>
      <p:ext uri="{BB962C8B-B14F-4D97-AF65-F5344CB8AC3E}">
        <p14:creationId xmlns:p14="http://schemas.microsoft.com/office/powerpoint/2010/main" val="1752660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BBEB78-9F43-681F-8A54-F2967D4067B6}"/>
              </a:ext>
            </a:extLst>
          </p:cNvPr>
          <p:cNvSpPr>
            <a:spLocks noGrp="1"/>
          </p:cNvSpPr>
          <p:nvPr>
            <p:ph type="title"/>
          </p:nvPr>
        </p:nvSpPr>
        <p:spPr>
          <a:xfrm>
            <a:off x="256478" y="548640"/>
            <a:ext cx="4185630" cy="5431536"/>
          </a:xfrm>
        </p:spPr>
        <p:txBody>
          <a:bodyPr>
            <a:normAutofit/>
          </a:bodyPr>
          <a:lstStyle/>
          <a:p>
            <a:r>
              <a:rPr lang="en-US" sz="3600" dirty="0">
                <a:effectLst/>
                <a:latin typeface="Helvetica" pitchFamily="2" charset="0"/>
              </a:rPr>
              <a:t>STRATEGIC PLAN</a:t>
            </a:r>
            <a:br>
              <a:rPr lang="en-US" sz="3600" dirty="0">
                <a:effectLst/>
                <a:latin typeface="Helvetica" pitchFamily="2" charset="0"/>
              </a:rPr>
            </a:br>
            <a:br>
              <a:rPr lang="en-US" sz="3600" dirty="0">
                <a:effectLst/>
                <a:latin typeface="Helvetica" pitchFamily="2" charset="0"/>
              </a:rPr>
            </a:br>
            <a:r>
              <a:rPr lang="en-US" sz="3600" dirty="0">
                <a:effectLst/>
                <a:latin typeface="Helvetica" pitchFamily="2" charset="0"/>
              </a:rPr>
              <a:t>STRATEGY 3</a:t>
            </a:r>
            <a:br>
              <a:rPr lang="en-US" sz="3600" dirty="0">
                <a:effectLst/>
                <a:latin typeface="Helvetica" pitchFamily="2" charset="0"/>
              </a:rPr>
            </a:br>
            <a:br>
              <a:rPr lang="en-US" sz="3600" dirty="0">
                <a:effectLst/>
                <a:latin typeface="Helvetica" pitchFamily="2" charset="0"/>
              </a:rPr>
            </a:br>
            <a:endParaRPr lang="en-US" sz="3600"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40C698D-3D0F-C2AD-6719-D81016CB05F6}"/>
              </a:ext>
            </a:extLst>
          </p:cNvPr>
          <p:cNvSpPr>
            <a:spLocks noGrp="1"/>
          </p:cNvSpPr>
          <p:nvPr>
            <p:ph idx="1"/>
          </p:nvPr>
        </p:nvSpPr>
        <p:spPr>
          <a:xfrm>
            <a:off x="5126418" y="552091"/>
            <a:ext cx="6224335" cy="5431536"/>
          </a:xfrm>
        </p:spPr>
        <p:txBody>
          <a:bodyPr anchor="ctr">
            <a:normAutofit/>
          </a:bodyPr>
          <a:lstStyle/>
          <a:p>
            <a:pPr marL="0" indent="0">
              <a:buNone/>
            </a:pPr>
            <a:r>
              <a:rPr lang="en-US" sz="2200" dirty="0">
                <a:effectLst/>
                <a:latin typeface="Calibri" panose="020F0502020204030204" pitchFamily="34" charset="0"/>
                <a:cs typeface="Calibri" panose="020F0502020204030204" pitchFamily="34" charset="0"/>
              </a:rPr>
              <a:t>Build and develop an institutional structure that equitably compensates, promotes, invests in, supports, and centers diverse staff’s and faculty's labor, service, and expertise.</a:t>
            </a:r>
          </a:p>
          <a:p>
            <a:pPr lvl="1"/>
            <a:r>
              <a:rPr lang="en-US" sz="2200" dirty="0">
                <a:latin typeface="Calibri" panose="020F0502020204030204" pitchFamily="34" charset="0"/>
                <a:cs typeface="Calibri" panose="020F0502020204030204" pitchFamily="34" charset="0"/>
              </a:rPr>
              <a:t>2022-2023 Work</a:t>
            </a:r>
          </a:p>
          <a:p>
            <a:pPr lvl="2"/>
            <a:r>
              <a:rPr lang="en-US" sz="1800" dirty="0">
                <a:latin typeface="Calibri" panose="020F0502020204030204" pitchFamily="34" charset="0"/>
                <a:cs typeface="Calibri" panose="020F0502020204030204" pitchFamily="34" charset="0"/>
              </a:rPr>
              <a:t>Lecturer Service and Research Survey </a:t>
            </a:r>
          </a:p>
          <a:p>
            <a:pPr lvl="2"/>
            <a:r>
              <a:rPr lang="en-US" sz="1800" dirty="0">
                <a:latin typeface="Calibri" panose="020F0502020204030204" pitchFamily="34" charset="0"/>
                <a:cs typeface="Calibri" panose="020F0502020204030204" pitchFamily="34" charset="0"/>
              </a:rPr>
              <a:t>RSCA Policy and RSCA Application Revisions</a:t>
            </a:r>
          </a:p>
          <a:p>
            <a:pPr lvl="2"/>
            <a:r>
              <a:rPr lang="en-US" sz="1800" dirty="0">
                <a:latin typeface="Calibri" panose="020F0502020204030204" pitchFamily="34" charset="0"/>
                <a:cs typeface="Calibri" panose="020F0502020204030204" pitchFamily="34" charset="0"/>
              </a:rPr>
              <a:t>Research on how other CSU campuses have established a 3/3 or 4/4 teaching load for tenure-line and lecturer faculty, respectively.</a:t>
            </a:r>
          </a:p>
          <a:p>
            <a:pPr lvl="1"/>
            <a:r>
              <a:rPr lang="en-US" sz="2200" dirty="0">
                <a:latin typeface="Calibri" panose="020F0502020204030204" pitchFamily="34" charset="0"/>
                <a:cs typeface="Calibri" panose="020F0502020204030204" pitchFamily="34" charset="0"/>
              </a:rPr>
              <a:t>We hope to continue this and related work into the future.</a:t>
            </a:r>
          </a:p>
        </p:txBody>
      </p:sp>
    </p:spTree>
    <p:extLst>
      <p:ext uri="{BB962C8B-B14F-4D97-AF65-F5344CB8AC3E}">
        <p14:creationId xmlns:p14="http://schemas.microsoft.com/office/powerpoint/2010/main" val="3343515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8A3817-C099-C711-4EEA-A73C48242905}"/>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Process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3E599E3-16CA-E0AB-053A-A9B88F4F5768}"/>
              </a:ext>
            </a:extLst>
          </p:cNvPr>
          <p:cNvSpPr>
            <a:spLocks noGrp="1"/>
          </p:cNvSpPr>
          <p:nvPr>
            <p:ph idx="1"/>
          </p:nvPr>
        </p:nvSpPr>
        <p:spPr>
          <a:xfrm>
            <a:off x="4447308" y="591344"/>
            <a:ext cx="6906491" cy="5585619"/>
          </a:xfrm>
        </p:spPr>
        <p:txBody>
          <a:bodyPr anchor="ctr">
            <a:normAutofit/>
          </a:bodyPr>
          <a:lstStyle/>
          <a:p>
            <a:r>
              <a:rPr lang="en-US" dirty="0"/>
              <a:t>Today we ask Faculty Council to consider and discuss our recommendations.</a:t>
            </a:r>
          </a:p>
          <a:p>
            <a:pPr lvl="1"/>
            <a:r>
              <a:rPr lang="en-US" dirty="0"/>
              <a:t>This is considered the first reading of these recommendations. </a:t>
            </a:r>
          </a:p>
          <a:p>
            <a:pPr lvl="1"/>
            <a:r>
              <a:rPr lang="en-US" dirty="0"/>
              <a:t>Pending revisions, at the next scheduled FC meeting we we would like to call for a move to approve our recommendations. </a:t>
            </a:r>
          </a:p>
          <a:p>
            <a:pPr lvl="1"/>
            <a:r>
              <a:rPr lang="en-US" dirty="0"/>
              <a:t>We will take any recommendations we get today  back to our team and schedule a second reading of our recommendations.  </a:t>
            </a:r>
          </a:p>
          <a:p>
            <a:r>
              <a:rPr lang="en-US" dirty="0"/>
              <a:t>First, we will present our recommendations and then will take questions and feedback. </a:t>
            </a:r>
            <a:br>
              <a:rPr lang="en-US" dirty="0"/>
            </a:br>
            <a:endParaRPr lang="en-US" dirty="0"/>
          </a:p>
        </p:txBody>
      </p:sp>
    </p:spTree>
    <p:extLst>
      <p:ext uri="{BB962C8B-B14F-4D97-AF65-F5344CB8AC3E}">
        <p14:creationId xmlns:p14="http://schemas.microsoft.com/office/powerpoint/2010/main" val="2020861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BB26EA-8F61-ECF9-365E-4CC29245BC74}"/>
              </a:ext>
            </a:extLst>
          </p:cNvPr>
          <p:cNvSpPr>
            <a:spLocks noGrp="1"/>
          </p:cNvSpPr>
          <p:nvPr>
            <p:ph type="title"/>
          </p:nvPr>
        </p:nvSpPr>
        <p:spPr>
          <a:xfrm>
            <a:off x="223025" y="548640"/>
            <a:ext cx="4341838" cy="5431536"/>
          </a:xfrm>
        </p:spPr>
        <p:txBody>
          <a:bodyPr>
            <a:normAutofit/>
          </a:bodyPr>
          <a:lstStyle/>
          <a:p>
            <a:r>
              <a:rPr lang="en-US" sz="3400" dirty="0">
                <a:latin typeface="Helvetica" panose="020B0604020202020204" pitchFamily="34" charset="0"/>
                <a:cs typeface="Helvetica" panose="020B0604020202020204" pitchFamily="34" charset="0"/>
              </a:rPr>
              <a:t>Revision Recommendations: </a:t>
            </a:r>
            <a:br>
              <a:rPr lang="en-US" sz="3400" dirty="0">
                <a:latin typeface="Helvetica" panose="020B0604020202020204" pitchFamily="34" charset="0"/>
                <a:cs typeface="Helvetica" panose="020B0604020202020204" pitchFamily="34" charset="0"/>
              </a:rPr>
            </a:br>
            <a:r>
              <a:rPr lang="en-US" sz="3400" dirty="0">
                <a:latin typeface="Helvetica" panose="020B0604020202020204" pitchFamily="34" charset="0"/>
                <a:cs typeface="Helvetica" panose="020B0604020202020204" pitchFamily="34" charset="0"/>
              </a:rPr>
              <a:t>RSCA Assigned Time (AT) Application and Criteria</a:t>
            </a:r>
            <a:br>
              <a:rPr lang="en-US" sz="3400" dirty="0">
                <a:latin typeface="Helvetica" panose="020B0604020202020204" pitchFamily="34" charset="0"/>
                <a:cs typeface="Helvetica" panose="020B0604020202020204" pitchFamily="34" charset="0"/>
              </a:rPr>
            </a:br>
            <a:endParaRPr lang="en-US" sz="3400" dirty="0">
              <a:latin typeface="Helvetica" panose="020B0604020202020204" pitchFamily="34" charset="0"/>
              <a:cs typeface="Helvetica" panose="020B0604020202020204" pitchFamily="34" charset="0"/>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A5CD72-0A1F-F57C-65AF-B665611AF170}"/>
              </a:ext>
            </a:extLst>
          </p:cNvPr>
          <p:cNvSpPr>
            <a:spLocks noGrp="1"/>
          </p:cNvSpPr>
          <p:nvPr>
            <p:ph idx="1"/>
          </p:nvPr>
        </p:nvSpPr>
        <p:spPr>
          <a:xfrm>
            <a:off x="5126418" y="552090"/>
            <a:ext cx="6568089" cy="5815255"/>
          </a:xfrm>
        </p:spPr>
        <p:txBody>
          <a:bodyPr anchor="ctr">
            <a:normAutofit/>
          </a:bodyPr>
          <a:lstStyle/>
          <a:p>
            <a:pPr marL="0" indent="0">
              <a:buNone/>
            </a:pPr>
            <a:r>
              <a:rPr lang="en-US" sz="2200" dirty="0">
                <a:latin typeface="Helvetica" panose="020B0604020202020204" pitchFamily="34" charset="0"/>
                <a:cs typeface="Helvetica" panose="020B0604020202020204" pitchFamily="34" charset="0"/>
              </a:rPr>
              <a:t>Revisions are focused on </a:t>
            </a:r>
            <a:r>
              <a:rPr lang="en-US" sz="2200" u="sng" dirty="0">
                <a:latin typeface="Helvetica" panose="020B0604020202020204" pitchFamily="34" charset="0"/>
                <a:cs typeface="Helvetica" panose="020B0604020202020204" pitchFamily="34" charset="0"/>
              </a:rPr>
              <a:t>increasing equity</a:t>
            </a:r>
            <a:r>
              <a:rPr lang="en-US" sz="2200" dirty="0">
                <a:latin typeface="Helvetica" panose="020B0604020202020204" pitchFamily="34" charset="0"/>
                <a:cs typeface="Helvetica" panose="020B0604020202020204" pitchFamily="34" charset="0"/>
              </a:rPr>
              <a:t> within RSCA AT Application criteria:</a:t>
            </a:r>
          </a:p>
          <a:p>
            <a:r>
              <a:rPr lang="en-US" sz="1900" dirty="0">
                <a:solidFill>
                  <a:schemeClr val="accent2"/>
                </a:solidFill>
                <a:latin typeface="Helvetica" panose="020B0604020202020204" pitchFamily="34" charset="0"/>
                <a:cs typeface="Helvetica" panose="020B0604020202020204" pitchFamily="34" charset="0"/>
              </a:rPr>
              <a:t>“Anticipated outcomes, goals, and impact of the activity” description has been revised</a:t>
            </a:r>
            <a:r>
              <a:rPr lang="en-US" sz="1900" dirty="0">
                <a:latin typeface="Helvetica" panose="020B0604020202020204" pitchFamily="34" charset="0"/>
                <a:cs typeface="Helvetica" panose="020B0604020202020204" pitchFamily="34" charset="0"/>
              </a:rPr>
              <a:t> in order to expand the types of projects that are fundable. Current language does not account for community engaged-research, editorial work, or creative activities.</a:t>
            </a:r>
          </a:p>
          <a:p>
            <a:r>
              <a:rPr lang="en-US" sz="1900" dirty="0">
                <a:solidFill>
                  <a:schemeClr val="accent2"/>
                </a:solidFill>
                <a:latin typeface="Helvetica" panose="020B0604020202020204" pitchFamily="34" charset="0"/>
                <a:cs typeface="Helvetica" panose="020B0604020202020204" pitchFamily="34" charset="0"/>
              </a:rPr>
              <a:t>“Faculty History” criteria has been revised</a:t>
            </a:r>
            <a:r>
              <a:rPr lang="en-US" sz="1900" dirty="0">
                <a:latin typeface="Helvetica" panose="020B0604020202020204" pitchFamily="34" charset="0"/>
                <a:cs typeface="Helvetica" panose="020B0604020202020204" pitchFamily="34" charset="0"/>
              </a:rPr>
              <a:t> to allow applicants to explain gaps in RSCA outcomes. Our goal is to ensure that those who have not had access to resources or have had unique life circumstances are not disadvantaged in the application process.</a:t>
            </a:r>
          </a:p>
          <a:p>
            <a:r>
              <a:rPr lang="en-US" sz="1900" dirty="0">
                <a:solidFill>
                  <a:schemeClr val="accent2"/>
                </a:solidFill>
                <a:latin typeface="Helvetica" panose="020B0604020202020204" pitchFamily="34" charset="0"/>
                <a:cs typeface="Helvetica" panose="020B0604020202020204" pitchFamily="34" charset="0"/>
              </a:rPr>
              <a:t>We have also edited language for clarity and consistency.</a:t>
            </a:r>
            <a:r>
              <a:rPr lang="en-US" sz="1900" dirty="0">
                <a:latin typeface="Helvetica" panose="020B0604020202020204" pitchFamily="34" charset="0"/>
                <a:cs typeface="Helvetica" panose="020B0604020202020204" pitchFamily="34" charset="0"/>
              </a:rPr>
              <a:t> For example, we have replaced scholarship with scholarly when writing Research, Scholarly, and Creative Activities, among other editorial changes.</a:t>
            </a:r>
          </a:p>
          <a:p>
            <a:endParaRPr lang="en-US" sz="2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321943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4">
            <a:extLst>
              <a:ext uri="{FF2B5EF4-FFF2-40B4-BE49-F238E27FC236}">
                <a16:creationId xmlns:a16="http://schemas.microsoft.com/office/drawing/2014/main" id="{BE71CFAE-B43A-F178-8231-13689AB7E967}"/>
              </a:ext>
            </a:extLst>
          </p:cNvPr>
          <p:cNvGraphicFramePr>
            <a:graphicFrameLocks noGrp="1"/>
          </p:cNvGraphicFramePr>
          <p:nvPr>
            <p:ph idx="4294967295"/>
            <p:extLst>
              <p:ext uri="{D42A27DB-BD31-4B8C-83A1-F6EECF244321}">
                <p14:modId xmlns:p14="http://schemas.microsoft.com/office/powerpoint/2010/main" val="113250086"/>
              </p:ext>
            </p:extLst>
          </p:nvPr>
        </p:nvGraphicFramePr>
        <p:xfrm>
          <a:off x="412595" y="273269"/>
          <a:ext cx="11318487" cy="6462068"/>
        </p:xfrm>
        <a:graphic>
          <a:graphicData uri="http://schemas.openxmlformats.org/drawingml/2006/table">
            <a:tbl>
              <a:tblPr firstRow="1" bandRow="1">
                <a:tableStyleId>{5C22544A-7EE6-4342-B048-85BDC9FD1C3A}</a:tableStyleId>
              </a:tblPr>
              <a:tblGrid>
                <a:gridCol w="5697061">
                  <a:extLst>
                    <a:ext uri="{9D8B030D-6E8A-4147-A177-3AD203B41FA5}">
                      <a16:colId xmlns:a16="http://schemas.microsoft.com/office/drawing/2014/main" val="1667496106"/>
                    </a:ext>
                  </a:extLst>
                </a:gridCol>
                <a:gridCol w="5621426">
                  <a:extLst>
                    <a:ext uri="{9D8B030D-6E8A-4147-A177-3AD203B41FA5}">
                      <a16:colId xmlns:a16="http://schemas.microsoft.com/office/drawing/2014/main" val="518585540"/>
                    </a:ext>
                  </a:extLst>
                </a:gridCol>
              </a:tblGrid>
              <a:tr h="6462068">
                <a:tc>
                  <a:txBody>
                    <a:bodyPr/>
                    <a:lstStyle/>
                    <a:p>
                      <a:pPr rtl="0" fontAlgn="base"/>
                      <a:r>
                        <a:rPr lang="en-US" sz="1800" b="1" i="0" u="sng" kern="1200" dirty="0">
                          <a:solidFill>
                            <a:schemeClr val="accent2">
                              <a:lumMod val="75000"/>
                            </a:schemeClr>
                          </a:solidFill>
                          <a:effectLst/>
                          <a:latin typeface="Helvetica" panose="020B0604020202020204" pitchFamily="34" charset="0"/>
                          <a:ea typeface="+mn-ea"/>
                          <a:cs typeface="Helvetica" panose="020B0604020202020204" pitchFamily="34" charset="0"/>
                        </a:rPr>
                        <a:t>Current Text: </a:t>
                      </a:r>
                    </a:p>
                    <a:p>
                      <a:pPr rtl="0" fontAlgn="base"/>
                      <a:endParaRPr lang="en-US" sz="1800" b="1" i="0" kern="1200" dirty="0">
                        <a:solidFill>
                          <a:sysClr val="windowText" lastClr="000000"/>
                        </a:solidFill>
                        <a:effectLst/>
                        <a:latin typeface="Helvetica" panose="020B0604020202020204" pitchFamily="34" charset="0"/>
                        <a:ea typeface="+mn-ea"/>
                        <a:cs typeface="Helvetica" panose="020B0604020202020204" pitchFamily="34" charset="0"/>
                      </a:endParaRPr>
                    </a:p>
                    <a:p>
                      <a:pPr rtl="0" fontAlgn="base"/>
                      <a:r>
                        <a:rPr lang="en-US" sz="1800" b="1" i="0" kern="1200" dirty="0">
                          <a:solidFill>
                            <a:sysClr val="windowText" lastClr="000000"/>
                          </a:solidFill>
                          <a:effectLst/>
                          <a:latin typeface="Helvetica" panose="020B0604020202020204" pitchFamily="34" charset="0"/>
                          <a:ea typeface="+mn-ea"/>
                          <a:cs typeface="Helvetica" panose="020B0604020202020204" pitchFamily="34" charset="0"/>
                        </a:rPr>
                        <a:t>TEXT OF PROPOSAL</a:t>
                      </a:r>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 Describe the proposed research, scholarship, or creative activity. The text of the proposal must be prepared using 12 point type and 1 inch margins and </a:t>
                      </a:r>
                      <a:r>
                        <a:rPr lang="en-US" sz="1800" b="1" i="0" u="sng" kern="1200" dirty="0">
                          <a:solidFill>
                            <a:sysClr val="windowText" lastClr="000000"/>
                          </a:solidFill>
                          <a:effectLst/>
                          <a:latin typeface="Helvetica" panose="020B0604020202020204" pitchFamily="34" charset="0"/>
                          <a:ea typeface="+mn-ea"/>
                          <a:cs typeface="Helvetica" panose="020B0604020202020204" pitchFamily="34" charset="0"/>
                        </a:rPr>
                        <a:t>may not exceed 1200 words</a:t>
                      </a:r>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 (begin text of proposal on the following page). </a:t>
                      </a:r>
                      <a:r>
                        <a:rPr lang="en-US" sz="1800" b="1" i="0" kern="1200" dirty="0">
                          <a:solidFill>
                            <a:sysClr val="windowText" lastClr="000000"/>
                          </a:solidFill>
                          <a:effectLst/>
                          <a:latin typeface="Helvetica" panose="020B0604020202020204" pitchFamily="34" charset="0"/>
                          <a:ea typeface="+mn-ea"/>
                          <a:cs typeface="Helvetica" panose="020B0604020202020204" pitchFamily="34" charset="0"/>
                        </a:rPr>
                        <a:t>IMPORTANT:</a:t>
                      </a:r>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 </a:t>
                      </a:r>
                      <a:r>
                        <a:rPr lang="en-US" sz="1800" b="1" i="0" kern="1200" dirty="0">
                          <a:solidFill>
                            <a:sysClr val="windowText" lastClr="000000"/>
                          </a:solidFill>
                          <a:effectLst/>
                          <a:latin typeface="Helvetica" panose="020B0604020202020204" pitchFamily="34" charset="0"/>
                          <a:ea typeface="+mn-ea"/>
                          <a:cs typeface="Helvetica" panose="020B0604020202020204" pitchFamily="34" charset="0"/>
                        </a:rPr>
                        <a:t>Please use the headings below in organizing your proposal content, clearly identifying work that is peer-reviewed. The weighting of each category in the evaluation process is indicated in the right-hand column. </a:t>
                      </a:r>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18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18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The main body of the application should not include a bibliographic reference section or footnotes; in text citations are allowed. Embedded images are acceptable, but they should not contain large sections of prose written as part of the application. Care should be taken to make both the Description/Background and Significance sections </a:t>
                      </a:r>
                      <a:r>
                        <a:rPr lang="en-US" sz="1800" b="1" i="0" u="sng" kern="1200" dirty="0">
                          <a:solidFill>
                            <a:sysClr val="windowText" lastClr="000000"/>
                          </a:solidFill>
                          <a:effectLst/>
                          <a:latin typeface="Helvetica" panose="020B0604020202020204" pitchFamily="34" charset="0"/>
                          <a:ea typeface="+mn-ea"/>
                          <a:cs typeface="Helvetica" panose="020B0604020202020204" pitchFamily="34" charset="0"/>
                        </a:rPr>
                        <a:t>intelligible to faculty members outside the discipline</a:t>
                      </a:r>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 this criterion will be applied to the evaluation by the CLA RSCA committee.  </a:t>
                      </a:r>
                      <a:endParaRPr lang="en-US" sz="1800" b="0" i="0" dirty="0">
                        <a:solidFill>
                          <a:sysClr val="windowText" lastClr="000000"/>
                        </a:solidFill>
                        <a:effectLst/>
                        <a:latin typeface="Helvetica" panose="020B0604020202020204" pitchFamily="34" charset="0"/>
                        <a:cs typeface="Helvetica" panose="020B0604020202020204" pitchFamily="34" charset="0"/>
                      </a:endParaRPr>
                    </a:p>
                  </a:txBody>
                  <a:tcPr marL="74475" marR="74475" marT="37238" marB="37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fontAlgn="base"/>
                      <a:r>
                        <a:rPr lang="en-US" sz="1800" b="1" i="0" u="sng" kern="1200" dirty="0">
                          <a:solidFill>
                            <a:schemeClr val="accent2">
                              <a:lumMod val="75000"/>
                            </a:schemeClr>
                          </a:solidFill>
                          <a:effectLst/>
                          <a:latin typeface="Helvetica" panose="020B0604020202020204" pitchFamily="34" charset="0"/>
                          <a:ea typeface="+mn-ea"/>
                          <a:cs typeface="Helvetica" panose="020B0604020202020204" pitchFamily="34" charset="0"/>
                        </a:rPr>
                        <a:t>Proposed Revisions: </a:t>
                      </a:r>
                    </a:p>
                    <a:p>
                      <a:pPr rtl="0" fontAlgn="base"/>
                      <a:endParaRPr lang="en-US" sz="1800" b="1" i="0" kern="1200" dirty="0">
                        <a:solidFill>
                          <a:sysClr val="windowText" lastClr="000000"/>
                        </a:solidFill>
                        <a:effectLst/>
                        <a:latin typeface="Helvetica" panose="020B0604020202020204" pitchFamily="34" charset="0"/>
                        <a:ea typeface="+mn-ea"/>
                        <a:cs typeface="Helvetica" panose="020B0604020202020204" pitchFamily="34" charset="0"/>
                      </a:endParaRPr>
                    </a:p>
                    <a:p>
                      <a:pPr rtl="0" fontAlgn="base"/>
                      <a:r>
                        <a:rPr lang="en-US" sz="1800" b="1" i="0" kern="1200" dirty="0">
                          <a:solidFill>
                            <a:sysClr val="windowText" lastClr="000000"/>
                          </a:solidFill>
                          <a:effectLst/>
                          <a:latin typeface="Helvetica" panose="020B0604020202020204" pitchFamily="34" charset="0"/>
                          <a:ea typeface="+mn-ea"/>
                          <a:cs typeface="Helvetica" panose="020B0604020202020204" pitchFamily="34" charset="0"/>
                        </a:rPr>
                        <a:t>TEXT OF PROPOSAL</a:t>
                      </a:r>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 Describe the proposed research, scholarly, or creative activity. The text of the proposal must be prepared using 12-point type and 1-inch margins and </a:t>
                      </a:r>
                      <a:r>
                        <a:rPr lang="en-US" sz="1800" b="1" i="0" u="sng" kern="1200" dirty="0">
                          <a:solidFill>
                            <a:sysClr val="windowText" lastClr="000000"/>
                          </a:solidFill>
                          <a:effectLst/>
                          <a:latin typeface="Helvetica" panose="020B0604020202020204" pitchFamily="34" charset="0"/>
                          <a:ea typeface="+mn-ea"/>
                          <a:cs typeface="Helvetica" panose="020B0604020202020204" pitchFamily="34" charset="0"/>
                        </a:rPr>
                        <a:t>may not exceed 1200 words</a:t>
                      </a:r>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 (begin text of proposal on the following page). The main body of the application should not include a bibliographic reference section or footnotes; in-text citations are allowed. Embedded images are acceptable, but they should not contain large sections of prose written as part of the application. </a:t>
                      </a:r>
                      <a:r>
                        <a:rPr lang="en-US" sz="1800" b="0" i="0" kern="1200" dirty="0">
                          <a:solidFill>
                            <a:schemeClr val="accent2"/>
                          </a:solidFill>
                          <a:effectLst/>
                          <a:latin typeface="Helvetica" panose="020B0604020202020204" pitchFamily="34" charset="0"/>
                          <a:ea typeface="+mn-ea"/>
                          <a:cs typeface="Helvetica" panose="020B0604020202020204" pitchFamily="34" charset="0"/>
                        </a:rPr>
                        <a:t>Proposals should be clear and accessible to reviewers from disciplines across CLA.</a:t>
                      </a:r>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 </a:t>
                      </a:r>
                      <a:r>
                        <a:rPr lang="en-US" sz="1800" b="1" i="0" kern="1200" dirty="0">
                          <a:solidFill>
                            <a:schemeClr val="accent2"/>
                          </a:solidFill>
                          <a:effectLst/>
                          <a:latin typeface="Helvetica" panose="020B0604020202020204" pitchFamily="34" charset="0"/>
                          <a:ea typeface="+mn-ea"/>
                          <a:cs typeface="Helvetica" panose="020B0604020202020204" pitchFamily="34" charset="0"/>
                        </a:rPr>
                        <a:t>Clearly identify work that is peer-reviewed, scholarship of engagement, and/or creative activity in your proposal and faculty history. </a:t>
                      </a:r>
                      <a:r>
                        <a:rPr lang="en-US" sz="1800" b="0" i="0" kern="1200" dirty="0">
                          <a:solidFill>
                            <a:schemeClr val="accent2"/>
                          </a:solidFill>
                          <a:effectLst/>
                          <a:latin typeface="Helvetica" panose="020B0604020202020204" pitchFamily="34" charset="0"/>
                          <a:ea typeface="+mn-ea"/>
                          <a:cs typeface="Helvetica" panose="020B0604020202020204" pitchFamily="34" charset="0"/>
                        </a:rPr>
                        <a:t> </a:t>
                      </a:r>
                      <a:endParaRPr lang="en-US" sz="1800" b="0" i="0" dirty="0">
                        <a:solidFill>
                          <a:schemeClr val="accent2"/>
                        </a:solidFill>
                        <a:effectLst/>
                        <a:latin typeface="Helvetica" panose="020B0604020202020204" pitchFamily="34" charset="0"/>
                        <a:cs typeface="Helvetica" panose="020B0604020202020204" pitchFamily="34" charset="0"/>
                      </a:endParaRPr>
                    </a:p>
                    <a:p>
                      <a:pPr rtl="0" fontAlgn="base"/>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18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1800" b="1" i="0" kern="1200" dirty="0">
                          <a:solidFill>
                            <a:sysClr val="windowText" lastClr="000000"/>
                          </a:solidFill>
                          <a:effectLst/>
                          <a:latin typeface="Helvetica" panose="020B0604020202020204" pitchFamily="34" charset="0"/>
                          <a:ea typeface="+mn-ea"/>
                          <a:cs typeface="Helvetica" panose="020B0604020202020204" pitchFamily="34" charset="0"/>
                        </a:rPr>
                        <a:t>IMPORTANT:</a:t>
                      </a:r>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 </a:t>
                      </a:r>
                      <a:r>
                        <a:rPr lang="en-US" sz="1800" b="1" i="0" kern="1200" dirty="0">
                          <a:solidFill>
                            <a:sysClr val="windowText" lastClr="000000"/>
                          </a:solidFill>
                          <a:effectLst/>
                          <a:latin typeface="Helvetica" panose="020B0604020202020204" pitchFamily="34" charset="0"/>
                          <a:ea typeface="+mn-ea"/>
                          <a:cs typeface="Helvetica" panose="020B0604020202020204" pitchFamily="34" charset="0"/>
                        </a:rPr>
                        <a:t>Please use the rubric headings below in organizing your proposal content. The weighting of each category in the evaluation process is indicated in the right-hand column. </a:t>
                      </a:r>
                      <a:r>
                        <a:rPr lang="en-US" sz="18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1800" b="0" i="0" dirty="0">
                        <a:solidFill>
                          <a:sysClr val="windowText" lastClr="000000"/>
                        </a:solidFill>
                        <a:effectLst/>
                        <a:latin typeface="Helvetica" panose="020B0604020202020204" pitchFamily="34" charset="0"/>
                        <a:cs typeface="Helvetica" panose="020B0604020202020204" pitchFamily="34" charset="0"/>
                      </a:endParaRPr>
                    </a:p>
                  </a:txBody>
                  <a:tcPr marL="74475" marR="74475" marT="37238" marB="37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7723506"/>
                  </a:ext>
                </a:extLst>
              </a:tr>
            </a:tbl>
          </a:graphicData>
        </a:graphic>
      </p:graphicFrame>
    </p:spTree>
    <p:extLst>
      <p:ext uri="{BB962C8B-B14F-4D97-AF65-F5344CB8AC3E}">
        <p14:creationId xmlns:p14="http://schemas.microsoft.com/office/powerpoint/2010/main" val="3660196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4">
            <a:extLst>
              <a:ext uri="{FF2B5EF4-FFF2-40B4-BE49-F238E27FC236}">
                <a16:creationId xmlns:a16="http://schemas.microsoft.com/office/drawing/2014/main" id="{23D9BC53-886E-D602-0BE6-A868B6FC0A1B}"/>
              </a:ext>
            </a:extLst>
          </p:cNvPr>
          <p:cNvGraphicFramePr>
            <a:graphicFrameLocks noGrp="1"/>
          </p:cNvGraphicFramePr>
          <p:nvPr>
            <p:ph idx="4294967295"/>
            <p:extLst>
              <p:ext uri="{D42A27DB-BD31-4B8C-83A1-F6EECF244321}">
                <p14:modId xmlns:p14="http://schemas.microsoft.com/office/powerpoint/2010/main" val="1061276968"/>
              </p:ext>
            </p:extLst>
          </p:nvPr>
        </p:nvGraphicFramePr>
        <p:xfrm>
          <a:off x="546743" y="548822"/>
          <a:ext cx="11095463" cy="5562046"/>
        </p:xfrm>
        <a:graphic>
          <a:graphicData uri="http://schemas.openxmlformats.org/drawingml/2006/table">
            <a:tbl>
              <a:tblPr firstRow="1" bandRow="1">
                <a:tableStyleId>{5C22544A-7EE6-4342-B048-85BDC9FD1C3A}</a:tableStyleId>
              </a:tblPr>
              <a:tblGrid>
                <a:gridCol w="5504460">
                  <a:extLst>
                    <a:ext uri="{9D8B030D-6E8A-4147-A177-3AD203B41FA5}">
                      <a16:colId xmlns:a16="http://schemas.microsoft.com/office/drawing/2014/main" val="3653575515"/>
                    </a:ext>
                  </a:extLst>
                </a:gridCol>
                <a:gridCol w="5591003">
                  <a:extLst>
                    <a:ext uri="{9D8B030D-6E8A-4147-A177-3AD203B41FA5}">
                      <a16:colId xmlns:a16="http://schemas.microsoft.com/office/drawing/2014/main" val="46095369"/>
                    </a:ext>
                  </a:extLst>
                </a:gridCol>
              </a:tblGrid>
              <a:tr h="5562046">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2000" b="1" i="0" u="sng" kern="1200" dirty="0">
                          <a:solidFill>
                            <a:schemeClr val="accent2">
                              <a:lumMod val="75000"/>
                            </a:schemeClr>
                          </a:solidFill>
                          <a:effectLst/>
                          <a:latin typeface="Helvetica" panose="020B0604020202020204" pitchFamily="34" charset="0"/>
                          <a:ea typeface="+mn-ea"/>
                          <a:cs typeface="Helvetica" panose="020B0604020202020204" pitchFamily="34" charset="0"/>
                        </a:rPr>
                        <a:t>Current Text: </a:t>
                      </a:r>
                    </a:p>
                    <a:p>
                      <a:pPr rtl="0" fontAlgn="base"/>
                      <a:endParaRPr lang="en-US" sz="2000" b="1" i="0" kern="1200" dirty="0">
                        <a:solidFill>
                          <a:sysClr val="windowText" lastClr="000000"/>
                        </a:solidFill>
                        <a:effectLst/>
                        <a:latin typeface="Helvetica" panose="020B0604020202020204" pitchFamily="34" charset="0"/>
                        <a:ea typeface="+mn-ea"/>
                        <a:cs typeface="Helvetica" panose="020B0604020202020204" pitchFamily="34" charset="0"/>
                      </a:endParaRPr>
                    </a:p>
                    <a:p>
                      <a:pPr rtl="0" fontAlgn="base"/>
                      <a:r>
                        <a:rPr lang="en-US" sz="2000" b="1" i="0" kern="1200" dirty="0">
                          <a:solidFill>
                            <a:sysClr val="windowText" lastClr="000000"/>
                          </a:solidFill>
                          <a:effectLst/>
                          <a:latin typeface="Helvetica" panose="020B0604020202020204" pitchFamily="34" charset="0"/>
                          <a:ea typeface="+mn-ea"/>
                          <a:cs typeface="Helvetica" panose="020B0604020202020204" pitchFamily="34" charset="0"/>
                        </a:rPr>
                        <a:t>Description, background and significance of the research, scholarship, or creative activity</a:t>
                      </a:r>
                      <a:r>
                        <a:rPr lang="en-US" sz="20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20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2000" b="0" i="0" kern="1200" dirty="0">
                          <a:solidFill>
                            <a:sysClr val="windowText" lastClr="000000"/>
                          </a:solidFill>
                          <a:effectLst/>
                          <a:latin typeface="Helvetica" panose="020B0604020202020204" pitchFamily="34" charset="0"/>
                          <a:ea typeface="+mn-ea"/>
                          <a:cs typeface="Helvetica" panose="020B0604020202020204" pitchFamily="34" charset="0"/>
                        </a:rPr>
                        <a:t>Locate project relative to the discipline/creative domain. Summarize previous work on the topic and indicate the nature of its contribution to previous work in the field. Indicate whether the project breaks new ground or is part of continuing activity. Include purpose and hypotheses if appropriate. </a:t>
                      </a:r>
                    </a:p>
                    <a:p>
                      <a:pPr rtl="0" fontAlgn="base"/>
                      <a:endParaRPr lang="en-US" sz="2000" b="0" i="0" dirty="0">
                        <a:solidFill>
                          <a:sysClr val="windowText" lastClr="000000"/>
                        </a:solidFill>
                        <a:effectLst/>
                        <a:latin typeface="Helvetica" panose="020B0604020202020204" pitchFamily="34" charset="0"/>
                        <a:cs typeface="Helvetica" panose="020B0604020202020204" pitchFamily="34" charset="0"/>
                      </a:endParaRPr>
                    </a:p>
                    <a:p>
                      <a:endParaRPr lang="en-US" sz="2000" dirty="0">
                        <a:solidFill>
                          <a:sysClr val="windowText" lastClr="000000"/>
                        </a:solidFill>
                        <a:latin typeface="Helvetica" panose="020B0604020202020204" pitchFamily="34" charset="0"/>
                        <a:cs typeface="Helvetica" panose="020B0604020202020204" pitchFamily="34" charset="0"/>
                      </a:endParaRPr>
                    </a:p>
                  </a:txBody>
                  <a:tcPr marL="99088" marR="99088" marT="49545" marB="495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2000" b="1" i="0" u="sng" kern="1200" dirty="0">
                          <a:solidFill>
                            <a:schemeClr val="accent2">
                              <a:lumMod val="75000"/>
                            </a:schemeClr>
                          </a:solidFill>
                          <a:effectLst/>
                          <a:latin typeface="Helvetica" panose="020B0604020202020204" pitchFamily="34" charset="0"/>
                          <a:ea typeface="+mn-ea"/>
                          <a:cs typeface="Helvetica" panose="020B0604020202020204" pitchFamily="34" charset="0"/>
                        </a:rPr>
                        <a:t>Proposed Revisions: </a:t>
                      </a:r>
                    </a:p>
                    <a:p>
                      <a:pPr rtl="0" fontAlgn="base"/>
                      <a:endParaRPr lang="en-US" sz="2000" b="1" i="0" kern="1200" dirty="0">
                        <a:solidFill>
                          <a:sysClr val="windowText" lastClr="000000"/>
                        </a:solidFill>
                        <a:effectLst/>
                        <a:latin typeface="Helvetica" panose="020B0604020202020204" pitchFamily="34" charset="0"/>
                        <a:ea typeface="+mn-ea"/>
                        <a:cs typeface="Helvetica" panose="020B0604020202020204" pitchFamily="34" charset="0"/>
                      </a:endParaRPr>
                    </a:p>
                    <a:p>
                      <a:pPr rtl="0" fontAlgn="base"/>
                      <a:r>
                        <a:rPr lang="en-US" sz="2000" b="1" i="0" kern="1200" dirty="0">
                          <a:solidFill>
                            <a:sysClr val="windowText" lastClr="000000"/>
                          </a:solidFill>
                          <a:effectLst/>
                          <a:latin typeface="Helvetica" panose="020B0604020202020204" pitchFamily="34" charset="0"/>
                          <a:ea typeface="+mn-ea"/>
                          <a:cs typeface="Helvetica" panose="020B0604020202020204" pitchFamily="34" charset="0"/>
                        </a:rPr>
                        <a:t>Description, background, and significance of the proposed research, </a:t>
                      </a:r>
                      <a:r>
                        <a:rPr lang="en-US" sz="2000" b="1" i="0" kern="1200" dirty="0">
                          <a:solidFill>
                            <a:schemeClr val="accent2"/>
                          </a:solidFill>
                          <a:effectLst/>
                          <a:latin typeface="Helvetica" panose="020B0604020202020204" pitchFamily="34" charset="0"/>
                          <a:ea typeface="+mn-ea"/>
                          <a:cs typeface="Helvetica" panose="020B0604020202020204" pitchFamily="34" charset="0"/>
                        </a:rPr>
                        <a:t>scholarly</a:t>
                      </a:r>
                      <a:r>
                        <a:rPr lang="en-US" sz="2000" b="1" i="0" kern="1200" dirty="0">
                          <a:solidFill>
                            <a:sysClr val="windowText" lastClr="000000"/>
                          </a:solidFill>
                          <a:effectLst/>
                          <a:latin typeface="Helvetica" panose="020B0604020202020204" pitchFamily="34" charset="0"/>
                          <a:ea typeface="+mn-ea"/>
                          <a:cs typeface="Helvetica" panose="020B0604020202020204" pitchFamily="34" charset="0"/>
                        </a:rPr>
                        <a:t>, or creative activity</a:t>
                      </a:r>
                      <a:r>
                        <a:rPr lang="en-US" sz="20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20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2000" b="0" i="0" kern="1200" dirty="0">
                          <a:solidFill>
                            <a:sysClr val="windowText" lastClr="000000"/>
                          </a:solidFill>
                          <a:effectLst/>
                          <a:latin typeface="Helvetica" panose="020B0604020202020204" pitchFamily="34" charset="0"/>
                          <a:ea typeface="+mn-ea"/>
                          <a:cs typeface="Helvetica" panose="020B0604020202020204" pitchFamily="34" charset="0"/>
                        </a:rPr>
                        <a:t>Locate project relative to </a:t>
                      </a:r>
                      <a:r>
                        <a:rPr lang="en-US" sz="2000" b="0" i="0" kern="1200" dirty="0">
                          <a:solidFill>
                            <a:schemeClr val="accent2"/>
                          </a:solidFill>
                          <a:effectLst/>
                          <a:latin typeface="Helvetica" panose="020B0604020202020204" pitchFamily="34" charset="0"/>
                          <a:ea typeface="+mn-ea"/>
                          <a:cs typeface="Helvetica" panose="020B0604020202020204" pitchFamily="34" charset="0"/>
                        </a:rPr>
                        <a:t>pertinent</a:t>
                      </a:r>
                      <a:r>
                        <a:rPr lang="en-US" sz="2000" b="0" i="0" kern="1200" dirty="0">
                          <a:solidFill>
                            <a:sysClr val="windowText" lastClr="000000"/>
                          </a:solidFill>
                          <a:effectLst/>
                          <a:latin typeface="Helvetica" panose="020B0604020202020204" pitchFamily="34" charset="0"/>
                          <a:ea typeface="+mn-ea"/>
                          <a:cs typeface="Helvetica" panose="020B0604020202020204" pitchFamily="34" charset="0"/>
                        </a:rPr>
                        <a:t> disciplinary, </a:t>
                      </a:r>
                      <a:r>
                        <a:rPr lang="en-US" sz="2000" b="0" i="0" kern="1200" dirty="0">
                          <a:solidFill>
                            <a:schemeClr val="accent2"/>
                          </a:solidFill>
                          <a:effectLst/>
                          <a:latin typeface="Helvetica" panose="020B0604020202020204" pitchFamily="34" charset="0"/>
                          <a:ea typeface="+mn-ea"/>
                          <a:cs typeface="Helvetica" panose="020B0604020202020204" pitchFamily="34" charset="0"/>
                        </a:rPr>
                        <a:t>community</a:t>
                      </a:r>
                      <a:r>
                        <a:rPr lang="en-US" sz="2000" b="0" i="0" kern="1200" dirty="0">
                          <a:solidFill>
                            <a:sysClr val="windowText" lastClr="000000"/>
                          </a:solidFill>
                          <a:effectLst/>
                          <a:latin typeface="Helvetica" panose="020B0604020202020204" pitchFamily="34" charset="0"/>
                          <a:ea typeface="+mn-ea"/>
                          <a:cs typeface="Helvetica" panose="020B0604020202020204" pitchFamily="34" charset="0"/>
                        </a:rPr>
                        <a:t>, and/or creative domains. Summarize previous work on the topic and indicate the nature of its contribution to previous work in the </a:t>
                      </a:r>
                      <a:r>
                        <a:rPr lang="en-US" sz="2000" b="0" i="0" kern="1200" dirty="0">
                          <a:solidFill>
                            <a:schemeClr val="accent2"/>
                          </a:solidFill>
                          <a:effectLst/>
                          <a:latin typeface="Helvetica" panose="020B0604020202020204" pitchFamily="34" charset="0"/>
                          <a:ea typeface="+mn-ea"/>
                          <a:cs typeface="Helvetica" panose="020B0604020202020204" pitchFamily="34" charset="0"/>
                        </a:rPr>
                        <a:t>area of scholarship, practice, or creative activities</a:t>
                      </a:r>
                      <a:r>
                        <a:rPr lang="en-US" sz="2000" b="0" i="0" kern="1200" dirty="0">
                          <a:solidFill>
                            <a:sysClr val="windowText" lastClr="000000"/>
                          </a:solidFill>
                          <a:effectLst/>
                          <a:latin typeface="Helvetica" panose="020B0604020202020204" pitchFamily="34" charset="0"/>
                          <a:ea typeface="+mn-ea"/>
                          <a:cs typeface="Helvetica" panose="020B0604020202020204" pitchFamily="34" charset="0"/>
                        </a:rPr>
                        <a:t>. Indicate whether the proposed work breaks new ground or is part of </a:t>
                      </a:r>
                      <a:r>
                        <a:rPr lang="en-US" sz="2000" b="0" i="0" kern="1200" dirty="0">
                          <a:solidFill>
                            <a:schemeClr val="accent2"/>
                          </a:solidFill>
                          <a:effectLst/>
                          <a:latin typeface="Helvetica" panose="020B0604020202020204" pitchFamily="34" charset="0"/>
                          <a:ea typeface="+mn-ea"/>
                          <a:cs typeface="Helvetica" panose="020B0604020202020204" pitchFamily="34" charset="0"/>
                        </a:rPr>
                        <a:t>a larger project </a:t>
                      </a:r>
                      <a:r>
                        <a:rPr lang="en-US" sz="2000" b="0" i="0" kern="1200" dirty="0">
                          <a:solidFill>
                            <a:schemeClr val="tx1"/>
                          </a:solidFill>
                          <a:effectLst/>
                          <a:latin typeface="Helvetica" panose="020B0604020202020204" pitchFamily="34" charset="0"/>
                          <a:ea typeface="+mn-ea"/>
                          <a:cs typeface="Helvetica" panose="020B0604020202020204" pitchFamily="34" charset="0"/>
                        </a:rPr>
                        <a:t>or continuing activity</a:t>
                      </a:r>
                      <a:r>
                        <a:rPr lang="en-US" sz="2000" b="0" i="0" kern="1200" dirty="0">
                          <a:solidFill>
                            <a:sysClr val="windowText" lastClr="000000"/>
                          </a:solidFill>
                          <a:effectLst/>
                          <a:latin typeface="Helvetica" panose="020B0604020202020204" pitchFamily="34" charset="0"/>
                          <a:ea typeface="+mn-ea"/>
                          <a:cs typeface="Helvetica" panose="020B0604020202020204" pitchFamily="34" charset="0"/>
                        </a:rPr>
                        <a:t>. Include purpose and hypotheses, if appropriate. </a:t>
                      </a:r>
                      <a:endParaRPr lang="en-US" sz="2000" b="0" i="0" dirty="0">
                        <a:solidFill>
                          <a:sysClr val="windowText" lastClr="000000"/>
                        </a:solidFill>
                        <a:effectLst/>
                        <a:latin typeface="Helvetica" panose="020B0604020202020204" pitchFamily="34" charset="0"/>
                        <a:cs typeface="Helvetica" panose="020B0604020202020204" pitchFamily="34" charset="0"/>
                      </a:endParaRPr>
                    </a:p>
                    <a:p>
                      <a:endParaRPr lang="en-US" sz="2000" dirty="0">
                        <a:solidFill>
                          <a:sysClr val="windowText" lastClr="000000"/>
                        </a:solidFill>
                        <a:latin typeface="Helvetica" panose="020B0604020202020204" pitchFamily="34" charset="0"/>
                        <a:cs typeface="Helvetica" panose="020B0604020202020204" pitchFamily="34" charset="0"/>
                      </a:endParaRPr>
                    </a:p>
                  </a:txBody>
                  <a:tcPr marL="99088" marR="99088" marT="49545" marB="495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1994157"/>
                  </a:ext>
                </a:extLst>
              </a:tr>
            </a:tbl>
          </a:graphicData>
        </a:graphic>
      </p:graphicFrame>
    </p:spTree>
    <p:extLst>
      <p:ext uri="{BB962C8B-B14F-4D97-AF65-F5344CB8AC3E}">
        <p14:creationId xmlns:p14="http://schemas.microsoft.com/office/powerpoint/2010/main" val="3743982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4">
            <a:extLst>
              <a:ext uri="{FF2B5EF4-FFF2-40B4-BE49-F238E27FC236}">
                <a16:creationId xmlns:a16="http://schemas.microsoft.com/office/drawing/2014/main" id="{6CB0B825-E845-D3CC-C6FD-007B89620103}"/>
              </a:ext>
            </a:extLst>
          </p:cNvPr>
          <p:cNvGraphicFramePr>
            <a:graphicFrameLocks noGrp="1"/>
          </p:cNvGraphicFramePr>
          <p:nvPr>
            <p:ph idx="4294967295"/>
            <p:extLst>
              <p:ext uri="{D42A27DB-BD31-4B8C-83A1-F6EECF244321}">
                <p14:modId xmlns:p14="http://schemas.microsoft.com/office/powerpoint/2010/main" val="2829054636"/>
              </p:ext>
            </p:extLst>
          </p:nvPr>
        </p:nvGraphicFramePr>
        <p:xfrm>
          <a:off x="581722" y="484023"/>
          <a:ext cx="11026698" cy="5738357"/>
        </p:xfrm>
        <a:graphic>
          <a:graphicData uri="http://schemas.openxmlformats.org/drawingml/2006/table">
            <a:tbl>
              <a:tblPr firstRow="1" bandRow="1">
                <a:tableStyleId>{5C22544A-7EE6-4342-B048-85BDC9FD1C3A}</a:tableStyleId>
              </a:tblPr>
              <a:tblGrid>
                <a:gridCol w="5406470">
                  <a:extLst>
                    <a:ext uri="{9D8B030D-6E8A-4147-A177-3AD203B41FA5}">
                      <a16:colId xmlns:a16="http://schemas.microsoft.com/office/drawing/2014/main" val="2718035110"/>
                    </a:ext>
                  </a:extLst>
                </a:gridCol>
                <a:gridCol w="5620228">
                  <a:extLst>
                    <a:ext uri="{9D8B030D-6E8A-4147-A177-3AD203B41FA5}">
                      <a16:colId xmlns:a16="http://schemas.microsoft.com/office/drawing/2014/main" val="1398530728"/>
                    </a:ext>
                  </a:extLst>
                </a:gridCol>
              </a:tblGrid>
              <a:tr h="5738357">
                <a:tc>
                  <a:txBody>
                    <a:bodyPr/>
                    <a:lstStyle/>
                    <a:p>
                      <a:pPr rtl="0" fontAlgn="base"/>
                      <a:r>
                        <a:rPr lang="en-US" sz="2200" b="1" i="0" u="sng" kern="1200" dirty="0">
                          <a:solidFill>
                            <a:schemeClr val="accent2">
                              <a:lumMod val="75000"/>
                            </a:schemeClr>
                          </a:solidFill>
                          <a:effectLst/>
                          <a:latin typeface="Helvetica" panose="020B0604020202020204" pitchFamily="34" charset="0"/>
                          <a:ea typeface="+mn-ea"/>
                          <a:cs typeface="Helvetica" panose="020B0604020202020204" pitchFamily="34" charset="0"/>
                        </a:rPr>
                        <a:t>Current text: </a:t>
                      </a:r>
                    </a:p>
                    <a:p>
                      <a:pPr rtl="0" fontAlgn="base"/>
                      <a:endParaRPr lang="en-US" sz="2200" b="1" i="0" kern="1200" dirty="0">
                        <a:solidFill>
                          <a:sysClr val="windowText" lastClr="000000"/>
                        </a:solidFill>
                        <a:effectLst/>
                        <a:latin typeface="Helvetica" panose="020B0604020202020204" pitchFamily="34" charset="0"/>
                        <a:ea typeface="+mn-ea"/>
                        <a:cs typeface="Helvetica" panose="020B0604020202020204" pitchFamily="34" charset="0"/>
                      </a:endParaRPr>
                    </a:p>
                    <a:p>
                      <a:pPr rtl="0" fontAlgn="base"/>
                      <a:r>
                        <a:rPr lang="en-US" sz="2200" b="1" i="0" kern="1200" dirty="0">
                          <a:solidFill>
                            <a:sysClr val="windowText" lastClr="000000"/>
                          </a:solidFill>
                          <a:effectLst/>
                          <a:latin typeface="Helvetica" panose="020B0604020202020204" pitchFamily="34" charset="0"/>
                          <a:ea typeface="+mn-ea"/>
                          <a:cs typeface="Helvetica" panose="020B0604020202020204" pitchFamily="34" charset="0"/>
                        </a:rPr>
                        <a:t>Research design, methodology, or kind of creative activity to be undertaken</a:t>
                      </a:r>
                      <a:r>
                        <a:rPr lang="en-US" sz="22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22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2200" b="0" i="0" kern="1200" dirty="0">
                          <a:solidFill>
                            <a:sysClr val="windowText" lastClr="000000"/>
                          </a:solidFill>
                          <a:effectLst/>
                          <a:latin typeface="Helvetica" panose="020B0604020202020204" pitchFamily="34" charset="0"/>
                          <a:ea typeface="+mn-ea"/>
                          <a:cs typeface="Helvetica" panose="020B0604020202020204" pitchFamily="34" charset="0"/>
                        </a:rPr>
                        <a:t>Specify the project tasks and activities that will be completed during the semester in which RSCA will be taken and clearly indicate, in the case of collaborations, what your contribution will be.</a:t>
                      </a:r>
                      <a:endParaRPr lang="en-US" sz="2200" b="0" i="0" dirty="0">
                        <a:solidFill>
                          <a:sysClr val="windowText" lastClr="000000"/>
                        </a:solidFill>
                        <a:effectLst/>
                        <a:latin typeface="Helvetica" panose="020B0604020202020204" pitchFamily="34" charset="0"/>
                        <a:cs typeface="Helvetica" panose="020B0604020202020204" pitchFamily="34" charset="0"/>
                      </a:endParaRPr>
                    </a:p>
                    <a:p>
                      <a:endParaRPr lang="en-US" sz="2200" dirty="0">
                        <a:solidFill>
                          <a:sysClr val="windowText" lastClr="000000"/>
                        </a:solidFill>
                        <a:latin typeface="Helvetica" panose="020B0604020202020204" pitchFamily="34" charset="0"/>
                        <a:cs typeface="Helvetica" panose="020B0604020202020204" pitchFamily="34" charset="0"/>
                      </a:endParaRPr>
                    </a:p>
                  </a:txBody>
                  <a:tcPr marL="112902" marR="112902" marT="56451" marB="564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2200" b="1" i="0" u="sng" kern="1200" dirty="0">
                          <a:solidFill>
                            <a:schemeClr val="accent2">
                              <a:lumMod val="75000"/>
                            </a:schemeClr>
                          </a:solidFill>
                          <a:effectLst/>
                          <a:latin typeface="Helvetica" panose="020B0604020202020204" pitchFamily="34" charset="0"/>
                          <a:ea typeface="+mn-ea"/>
                          <a:cs typeface="Helvetica" panose="020B0604020202020204" pitchFamily="34" charset="0"/>
                        </a:rPr>
                        <a:t>Proposed Revisions: </a:t>
                      </a:r>
                    </a:p>
                    <a:p>
                      <a:pPr rtl="0" fontAlgn="base"/>
                      <a:endParaRPr lang="en-US" sz="2200" b="1" i="0" kern="1200" dirty="0">
                        <a:solidFill>
                          <a:sysClr val="windowText" lastClr="000000"/>
                        </a:solidFill>
                        <a:effectLst/>
                        <a:latin typeface="Helvetica" panose="020B0604020202020204" pitchFamily="34" charset="0"/>
                        <a:ea typeface="+mn-ea"/>
                        <a:cs typeface="Helvetica" panose="020B0604020202020204" pitchFamily="34" charset="0"/>
                      </a:endParaRPr>
                    </a:p>
                    <a:p>
                      <a:pPr rtl="0" fontAlgn="base"/>
                      <a:r>
                        <a:rPr lang="en-US" sz="2200" b="1" i="0" kern="1200" dirty="0">
                          <a:solidFill>
                            <a:sysClr val="windowText" lastClr="000000"/>
                          </a:solidFill>
                          <a:effectLst/>
                          <a:latin typeface="Helvetica" panose="020B0604020202020204" pitchFamily="34" charset="0"/>
                          <a:ea typeface="+mn-ea"/>
                          <a:cs typeface="Helvetica" panose="020B0604020202020204" pitchFamily="34" charset="0"/>
                        </a:rPr>
                        <a:t>Project design, methodology, or type of creative activity to be undertaken</a:t>
                      </a:r>
                      <a:r>
                        <a:rPr lang="en-US" sz="2200" b="0" i="0" kern="1200" dirty="0">
                          <a:solidFill>
                            <a:sysClr val="windowText" lastClr="000000"/>
                          </a:solidFill>
                          <a:effectLst/>
                          <a:latin typeface="Helvetica" panose="020B0604020202020204" pitchFamily="34" charset="0"/>
                          <a:ea typeface="+mn-ea"/>
                          <a:cs typeface="Helvetica" panose="020B0604020202020204" pitchFamily="34" charset="0"/>
                        </a:rPr>
                        <a:t>.  </a:t>
                      </a:r>
                      <a:endParaRPr lang="en-US" sz="2200" b="0" i="0" dirty="0">
                        <a:solidFill>
                          <a:sysClr val="windowText" lastClr="000000"/>
                        </a:solidFill>
                        <a:effectLst/>
                        <a:latin typeface="Helvetica" panose="020B0604020202020204" pitchFamily="34" charset="0"/>
                        <a:cs typeface="Helvetica" panose="020B0604020202020204" pitchFamily="34" charset="0"/>
                      </a:endParaRPr>
                    </a:p>
                    <a:p>
                      <a:pPr rtl="0" fontAlgn="base"/>
                      <a:r>
                        <a:rPr lang="en-US" sz="2200" b="0" i="0" kern="1200" dirty="0">
                          <a:solidFill>
                            <a:sysClr val="windowText" lastClr="000000"/>
                          </a:solidFill>
                          <a:effectLst/>
                          <a:latin typeface="Helvetica" panose="020B0604020202020204" pitchFamily="34" charset="0"/>
                          <a:ea typeface="+mn-ea"/>
                          <a:cs typeface="Helvetica" panose="020B0604020202020204" pitchFamily="34" charset="0"/>
                        </a:rPr>
                        <a:t>Specify the activities that will be completed during the semester in which RSCA assigned time will be taken and </a:t>
                      </a:r>
                      <a:r>
                        <a:rPr lang="en-US" sz="2200" b="0" i="0" kern="1200" dirty="0">
                          <a:solidFill>
                            <a:schemeClr val="accent2"/>
                          </a:solidFill>
                          <a:effectLst/>
                          <a:latin typeface="Helvetica" panose="020B0604020202020204" pitchFamily="34" charset="0"/>
                          <a:ea typeface="+mn-ea"/>
                          <a:cs typeface="Helvetica" panose="020B0604020202020204" pitchFamily="34" charset="0"/>
                        </a:rPr>
                        <a:t>include a timeline of activities. Include a detailed project design, methodology, or plan for proposed creative activity</a:t>
                      </a:r>
                      <a:r>
                        <a:rPr lang="en-US" sz="2200" b="0" i="0" kern="1200" dirty="0">
                          <a:solidFill>
                            <a:sysClr val="windowText" lastClr="000000"/>
                          </a:solidFill>
                          <a:effectLst/>
                          <a:latin typeface="Helvetica" panose="020B0604020202020204" pitchFamily="34" charset="0"/>
                          <a:ea typeface="+mn-ea"/>
                          <a:cs typeface="Helvetica" panose="020B0604020202020204" pitchFamily="34" charset="0"/>
                        </a:rPr>
                        <a:t>. Clearly indicate, in the case of collaborations, what your anticipated contribution will be in concrete terms. </a:t>
                      </a:r>
                      <a:endParaRPr lang="en-US" sz="2200" b="0" i="0" dirty="0">
                        <a:solidFill>
                          <a:sysClr val="windowText" lastClr="000000"/>
                        </a:solidFill>
                        <a:effectLst/>
                        <a:latin typeface="Helvetica" panose="020B0604020202020204" pitchFamily="34" charset="0"/>
                        <a:cs typeface="Helvetica" panose="020B0604020202020204" pitchFamily="34" charset="0"/>
                      </a:endParaRPr>
                    </a:p>
                    <a:p>
                      <a:endParaRPr lang="en-US" sz="2200" dirty="0">
                        <a:solidFill>
                          <a:sysClr val="windowText" lastClr="000000"/>
                        </a:solidFill>
                        <a:latin typeface="Helvetica" panose="020B0604020202020204" pitchFamily="34" charset="0"/>
                        <a:cs typeface="Helvetica" panose="020B0604020202020204" pitchFamily="34" charset="0"/>
                      </a:endParaRPr>
                    </a:p>
                  </a:txBody>
                  <a:tcPr marL="112902" marR="112902" marT="56451" marB="564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3445249"/>
                  </a:ext>
                </a:extLst>
              </a:tr>
            </a:tbl>
          </a:graphicData>
        </a:graphic>
      </p:graphicFrame>
    </p:spTree>
    <p:extLst>
      <p:ext uri="{BB962C8B-B14F-4D97-AF65-F5344CB8AC3E}">
        <p14:creationId xmlns:p14="http://schemas.microsoft.com/office/powerpoint/2010/main" val="4088805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902</TotalTime>
  <Words>2843</Words>
  <Application>Microsoft Macintosh PowerPoint</Application>
  <PresentationFormat>Widescreen</PresentationFormat>
  <Paragraphs>133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Helvetica</vt:lpstr>
      <vt:lpstr>Office Theme</vt:lpstr>
      <vt:lpstr>CLA Equity Task Force  Faculty Workload Group </vt:lpstr>
      <vt:lpstr>CLA Strategic Plan to Achieve Greater Equity:  2022-23 to 2024-25 </vt:lpstr>
      <vt:lpstr>Definition of Equity (CLA Strategic Plan, p. 15)</vt:lpstr>
      <vt:lpstr>STRATEGIC PLAN  STRATEGY 3  </vt:lpstr>
      <vt:lpstr>Process</vt:lpstr>
      <vt:lpstr>Revision Recommendations:  RSCA Assigned Time (AT) Application and Criteria </vt:lpstr>
      <vt:lpstr>PowerPoint Presentation</vt:lpstr>
      <vt:lpstr>PowerPoint Presentation</vt:lpstr>
      <vt:lpstr>PowerPoint Presentation</vt:lpstr>
      <vt:lpstr>PowerPoint Presentation</vt:lpstr>
      <vt:lpstr>PowerPoint Presentation</vt:lpstr>
      <vt:lpstr>Revision Recommendations:  RSCA Policy </vt:lpstr>
      <vt:lpstr>RSCA Policy Recommendations</vt:lpstr>
      <vt:lpstr>RSCA Policy Recommendations (cont.)</vt:lpstr>
      <vt:lpstr>RSCA Policy Recommendations (cont.)</vt:lpstr>
      <vt:lpstr>RSCA Policy Recommendations (cont.)</vt:lpstr>
      <vt:lpstr>RSCA Policy Recommendations (cont.)</vt:lpstr>
      <vt:lpstr>Questions or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 Equity Task Force  Faculty Workload Workgroup </dc:title>
  <dc:creator>Araceli Esparza</dc:creator>
  <cp:lastModifiedBy>Araceli Esparza</cp:lastModifiedBy>
  <cp:revision>10</cp:revision>
  <dcterms:created xsi:type="dcterms:W3CDTF">2023-02-13T21:57:03Z</dcterms:created>
  <dcterms:modified xsi:type="dcterms:W3CDTF">2023-02-24T20:36:25Z</dcterms:modified>
</cp:coreProperties>
</file>