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1" r:id="rId3"/>
    <p:sldId id="281" r:id="rId4"/>
    <p:sldId id="290" r:id="rId5"/>
    <p:sldId id="289" r:id="rId6"/>
    <p:sldId id="288" r:id="rId7"/>
    <p:sldId id="282" r:id="rId8"/>
    <p:sldId id="291" r:id="rId9"/>
    <p:sldId id="283" r:id="rId10"/>
    <p:sldId id="293" r:id="rId11"/>
    <p:sldId id="292" r:id="rId12"/>
    <p:sldId id="286" r:id="rId13"/>
    <p:sldId id="295" r:id="rId14"/>
    <p:sldId id="287" r:id="rId15"/>
    <p:sldId id="269" r:id="rId16"/>
    <p:sldId id="270" r:id="rId17"/>
    <p:sldId id="268" r:id="rId18"/>
    <p:sldId id="275" r:id="rId19"/>
    <p:sldId id="277" r:id="rId20"/>
    <p:sldId id="276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90"/>
            <p14:sldId id="289"/>
            <p14:sldId id="288"/>
            <p14:sldId id="282"/>
            <p14:sldId id="291"/>
            <p14:sldId id="283"/>
            <p14:sldId id="293"/>
            <p14:sldId id="292"/>
            <p14:sldId id="286"/>
            <p14:sldId id="295"/>
            <p14:sldId id="287"/>
          </p14:sldIdLst>
        </p14:section>
        <p14:section name="Sample Slides for Visuals" id="{BAB3A466-96C9-4230-9978-795378D75699}">
          <p14:sldIdLst>
            <p14:sldId id="269"/>
            <p14:sldId id="270"/>
            <p14:sldId id="268"/>
          </p14:sldIdLst>
        </p14:section>
        <p14:section name="Conclusion and Summary" id="{790CEF5B-569A-4C2F-BED5-750B08C0E5AD}">
          <p14:sldIdLst>
            <p14:sldId id="275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694" autoAdjust="0"/>
    <p:restoredTop sz="57435" autoAdjust="0"/>
  </p:normalViewPr>
  <p:slideViewPr>
    <p:cSldViewPr>
      <p:cViewPr varScale="1">
        <p:scale>
          <a:sx n="17" d="100"/>
          <a:sy n="17" d="100"/>
        </p:scale>
        <p:origin x="-72" y="-6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9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43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on Best Practices to help you keep on track with duties</a:t>
            </a:r>
            <a:r>
              <a:rPr lang="en-US" baseline="0" dirty="0" smtClean="0"/>
              <a:t> within the department office.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Beginning: For Students</a:t>
            </a:r>
          </a:p>
          <a:p>
            <a:r>
              <a:rPr lang="en-US" sz="2000" dirty="0" smtClean="0"/>
              <a:t>Posting</a:t>
            </a:r>
            <a:r>
              <a:rPr lang="en-US" sz="2000" baseline="0" dirty="0" smtClean="0"/>
              <a:t> class schedule</a:t>
            </a:r>
          </a:p>
          <a:p>
            <a:r>
              <a:rPr lang="en-US" sz="2000" baseline="0" dirty="0" smtClean="0"/>
              <a:t>Maps</a:t>
            </a:r>
          </a:p>
          <a:p>
            <a:r>
              <a:rPr lang="en-US" sz="2000" baseline="0" dirty="0" smtClean="0"/>
              <a:t>Office Hours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End:</a:t>
            </a:r>
          </a:p>
          <a:p>
            <a:r>
              <a:rPr lang="en-US" sz="2000" baseline="0" dirty="0" smtClean="0"/>
              <a:t>Post Final Schedule</a:t>
            </a:r>
          </a:p>
          <a:p>
            <a:r>
              <a:rPr lang="en-US" sz="2000" baseline="0" dirty="0" smtClean="0"/>
              <a:t>Organize Student Evaluations</a:t>
            </a:r>
          </a:p>
          <a:p>
            <a:r>
              <a:rPr lang="en-US" sz="2000" baseline="0" dirty="0" smtClean="0"/>
              <a:t>Post Next Semester Schedule</a:t>
            </a:r>
          </a:p>
          <a:p>
            <a:endParaRPr lang="en-US" sz="2000" baseline="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40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Commencement</a:t>
            </a:r>
            <a:r>
              <a:rPr lang="en-US" sz="2000" baseline="0" dirty="0" smtClean="0"/>
              <a:t> ceremonies are every May.   Be prepared!  </a:t>
            </a:r>
          </a:p>
          <a:p>
            <a:r>
              <a:rPr lang="en-US" sz="2000" baseline="0" dirty="0" smtClean="0"/>
              <a:t>Always check the commencement website for the date/time of commencement to provide information to your students.   </a:t>
            </a:r>
          </a:p>
          <a:p>
            <a:r>
              <a:rPr lang="en-US" sz="2000" baseline="0" dirty="0" smtClean="0"/>
              <a:t>Establish your departments traditions for this time of year (i.e. faculty participating in commencement and ordering their gowns, reserving rooms for awards/celebrations, ordering items, etc.).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48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2000" dirty="0" smtClean="0"/>
              <a:t>Always have </a:t>
            </a:r>
            <a:r>
              <a:rPr lang="en-US" sz="2000" baseline="0" dirty="0" smtClean="0"/>
              <a:t>repetitive information at your fingertips 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26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Dates, office hours,</a:t>
            </a:r>
            <a:r>
              <a:rPr lang="en-US" sz="2400" baseline="0" dirty="0" smtClean="0"/>
              <a:t> final schedule, commencement, class schedules, step-by-step, frequent phone numbers.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09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sz="2000" b="0" baseline="0" dirty="0" smtClean="0"/>
              <a:t>All other processes have a schedule of deadlines.   Be proactive and prepare so you can guide your students, faculty and staff</a:t>
            </a:r>
            <a:r>
              <a:rPr lang="en-US" sz="2000" baseline="0" dirty="0" smtClean="0"/>
              <a:t>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51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458788"/>
            <a:ext cx="46466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560" y="4198942"/>
            <a:ext cx="6283394" cy="4670425"/>
          </a:xfrm>
          <a:noFill/>
          <a:ln/>
        </p:spPr>
        <p:txBody>
          <a:bodyPr/>
          <a:lstStyle/>
          <a:p>
            <a:r>
              <a:rPr lang="en-US" sz="2000" dirty="0" smtClean="0"/>
              <a:t>You</a:t>
            </a:r>
            <a:r>
              <a:rPr lang="en-US" sz="2000" baseline="0" dirty="0" smtClean="0"/>
              <a:t> will achieve Best Practices by:  Getting familiar with department tasks, knowing and documenting important dates, being prepared for events, recognizing frequent questions and having the information available.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47627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458788"/>
            <a:ext cx="4646613" cy="348615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560" y="4198942"/>
            <a:ext cx="6283394" cy="46704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If</a:t>
            </a:r>
            <a:r>
              <a:rPr lang="en-US" sz="2000" baseline="0" dirty="0" smtClean="0"/>
              <a:t> in doubt – always ask!   Double check work and always have information at your fingertips.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10237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If you have any questions,</a:t>
            </a:r>
            <a:r>
              <a:rPr lang="en-US" sz="2000" baseline="0" dirty="0" smtClean="0"/>
              <a:t> please reach out.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2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2000" baseline="0" dirty="0" smtClean="0"/>
              <a:t>Learn YOUR department task cycles</a:t>
            </a:r>
          </a:p>
          <a:p>
            <a:pPr marL="342900" indent="-342900">
              <a:buFontTx/>
              <a:buChar char="-"/>
            </a:pPr>
            <a:r>
              <a:rPr lang="en-US" sz="2000" baseline="0" dirty="0" smtClean="0"/>
              <a:t>Familiarize recurring events &amp;  dates</a:t>
            </a:r>
          </a:p>
          <a:p>
            <a:pPr marL="342900" indent="-342900">
              <a:buFontTx/>
              <a:buChar char="-"/>
            </a:pPr>
            <a:r>
              <a:rPr lang="en-US" sz="2000" baseline="0" dirty="0" smtClean="0"/>
              <a:t>Keep on top of your deadlines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41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458788"/>
            <a:ext cx="4646613" cy="348615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560" y="4198942"/>
            <a:ext cx="6283394" cy="4630737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If anyone has a</a:t>
            </a:r>
            <a:r>
              <a:rPr lang="en-US" baseline="0" dirty="0" smtClean="0"/>
              <a:t> </a:t>
            </a:r>
            <a:r>
              <a:rPr lang="en-US" dirty="0" smtClean="0"/>
              <a:t>suggestions or a process that works for them, please share.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72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dirty="0" smtClean="0"/>
              <a:t>Help with department task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dirty="0" smtClean="0"/>
              <a:t>Learn</a:t>
            </a:r>
            <a:r>
              <a:rPr lang="en-US" baseline="0" dirty="0" smtClean="0"/>
              <a:t> to anticipate important dates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Help you devise a systematic plan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51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457200"/>
            <a:ext cx="4619625" cy="3465513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560" y="4208467"/>
            <a:ext cx="6283394" cy="4670425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280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3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Daily tasks may vary.  Most consist of: email</a:t>
            </a:r>
            <a:r>
              <a:rPr lang="en-US" sz="2000" baseline="0" dirty="0" smtClean="0"/>
              <a:t> and phone correspondence.   Reply – even just to say you received your message and you’ll get back to them with an answer.   Always work with chair and always have a schedule of duties for student workers.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4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To run your department smoothly always</a:t>
            </a:r>
            <a:r>
              <a:rPr lang="en-US" sz="2000" baseline="0" dirty="0" smtClean="0"/>
              <a:t> stock supplies and check office equipment (paper, toner) to assure working order.   </a:t>
            </a:r>
          </a:p>
          <a:p>
            <a:r>
              <a:rPr lang="en-US" sz="2000" baseline="0" dirty="0" smtClean="0"/>
              <a:t>Financial reports should be monitored.   </a:t>
            </a:r>
          </a:p>
          <a:p>
            <a:r>
              <a:rPr lang="en-US" sz="2000" baseline="0" dirty="0" smtClean="0"/>
              <a:t>Enrollment should be monitored prior to each semester.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3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All</a:t>
            </a:r>
            <a:r>
              <a:rPr lang="en-US" sz="2000" baseline="0" dirty="0" smtClean="0"/>
              <a:t> departments have at least one monthly responsibility.</a:t>
            </a:r>
          </a:p>
          <a:p>
            <a:r>
              <a:rPr lang="en-US" sz="2000" baseline="0" dirty="0" smtClean="0"/>
              <a:t>Timekeeping</a:t>
            </a:r>
          </a:p>
          <a:p>
            <a:r>
              <a:rPr lang="en-US" sz="2000" baseline="0" dirty="0" smtClean="0"/>
              <a:t>Or possibly a </a:t>
            </a:r>
            <a:r>
              <a:rPr lang="en-US" sz="2000" baseline="0" dirty="0" err="1" smtClean="0"/>
              <a:t>Pcard</a:t>
            </a:r>
            <a:r>
              <a:rPr lang="en-US" sz="2000" baseline="0" dirty="0" smtClean="0"/>
              <a:t> report (or 2)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1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</a:t>
            </a:r>
            <a:r>
              <a:rPr lang="en-US" sz="2000" baseline="0" dirty="0" smtClean="0"/>
              <a:t> university runs on a strict schedule.   Please note the important dates of the university and your department.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6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Best practices for the department is to have your faculty informed and providing the correct information to the students.</a:t>
            </a:r>
            <a:endParaRPr lang="en-US" sz="2000" dirty="0" smtClean="0"/>
          </a:p>
          <a:p>
            <a:r>
              <a:rPr lang="en-US" sz="2000" dirty="0" smtClean="0"/>
              <a:t>Always keep note of dates for students.  </a:t>
            </a:r>
          </a:p>
          <a:p>
            <a:r>
              <a:rPr lang="en-US" sz="2000" dirty="0" smtClean="0"/>
              <a:t>Post all relevant information in department office and on</a:t>
            </a:r>
            <a:r>
              <a:rPr lang="en-US" sz="2000" baseline="0" dirty="0" smtClean="0"/>
              <a:t> the department website.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* ALWAYS FOLLOW CLOSELY!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03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majority of</a:t>
            </a:r>
            <a:r>
              <a:rPr lang="en-US" sz="2000" baseline="0" dirty="0" smtClean="0"/>
              <a:t> the processes on campus are recurrent.   Get to know the recurring cycles and be prepared.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3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w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1.w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Lisa.Behrendt@csulb.edu" TargetMode="External"/><Relationship Id="rId3" Type="http://schemas.openxmlformats.org/officeDocument/2006/relationships/tags" Target="../tags/tag25.xml"/><Relationship Id="rId7" Type="http://schemas.openxmlformats.org/officeDocument/2006/relationships/hyperlink" Target="mailto:Cherie.Dougan@csulb.edu" TargetMode="Externa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mailto:Julie.Ortiz@csulb.edu" TargetMode="Externa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9" Type="http://schemas.openxmlformats.org/officeDocument/2006/relationships/hyperlink" Target="mailto:Sheri.Hale@csulb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ulb.edu/divisions/aa/research/compliance/conduct/cheating/" TargetMode="External"/><Relationship Id="rId3" Type="http://schemas.openxmlformats.org/officeDocument/2006/relationships/tags" Target="../tags/tag33.xml"/><Relationship Id="rId7" Type="http://schemas.openxmlformats.org/officeDocument/2006/relationships/hyperlink" Target="http://www.csulb.edu/divisions/students/housing/calendar.htm" TargetMode="Externa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hyperlink" Target="http://www.csulb.edu/depts/enrollment/dates/" TargetMode="External"/><Relationship Id="rId5" Type="http://schemas.openxmlformats.org/officeDocument/2006/relationships/notesSlide" Target="../notesSlides/notesSlide20.xml"/><Relationship Id="rId10" Type="http://schemas.openxmlformats.org/officeDocument/2006/relationships/hyperlink" Target="http://www.cla.csulb.edu/resources/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://web.csulb.edu/colleges/cla/policies_and_procedures/academic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05000" y="1143000"/>
            <a:ext cx="7094624" cy="243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Practices</a:t>
            </a:r>
            <a:br>
              <a:rPr lang="en-US" dirty="0" smtClean="0"/>
            </a:br>
            <a:r>
              <a:rPr lang="en-US" dirty="0" smtClean="0"/>
              <a:t>Calendar and Tasks</a:t>
            </a:r>
            <a:br>
              <a:rPr lang="en-US" dirty="0" smtClean="0"/>
            </a:br>
            <a:r>
              <a:rPr lang="en-US" dirty="0" smtClean="0"/>
              <a:t>CSULB – College of Liberal Arts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By Sheri Hale</a:t>
            </a:r>
          </a:p>
          <a:p>
            <a:r>
              <a:rPr lang="en-US" sz="2400" smtClean="0">
                <a:latin typeface="+mn-lt"/>
              </a:rPr>
              <a:t>July 21, </a:t>
            </a:r>
            <a:r>
              <a:rPr lang="en-US" sz="2400" dirty="0" smtClean="0">
                <a:latin typeface="+mn-lt"/>
              </a:rPr>
              <a:t>2015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Recurring Events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Beginning of the semester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with Chair and College for academic scheduling to meet department FTES.</a:t>
            </a:r>
          </a:p>
          <a:p>
            <a:r>
              <a:rPr lang="en-US" dirty="0" smtClean="0"/>
              <a:t>Schedule office space for lecturers.</a:t>
            </a:r>
          </a:p>
          <a:p>
            <a:r>
              <a:rPr lang="en-US" dirty="0" smtClean="0"/>
              <a:t>Gather all office hours of all faculty and post.</a:t>
            </a:r>
          </a:p>
          <a:p>
            <a:r>
              <a:rPr lang="en-US" dirty="0" smtClean="0"/>
              <a:t>Submission of Faculty Request for Assigned Time and Work Accomplish forms.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End of semester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Reiterate final schedule to faculty and post for students.</a:t>
            </a:r>
          </a:p>
          <a:p>
            <a:r>
              <a:rPr lang="en-US" dirty="0" smtClean="0"/>
              <a:t>Prepare faculty for the distribution and deadlines for evaluations.</a:t>
            </a:r>
          </a:p>
          <a:p>
            <a:r>
              <a:rPr lang="en-US" dirty="0" smtClean="0"/>
              <a:t>Send out reminder of grade submission deadline to faculty.</a:t>
            </a:r>
          </a:p>
          <a:p>
            <a:r>
              <a:rPr lang="en-US" dirty="0" smtClean="0"/>
              <a:t>Send reminder out for Assigned Time Work Accomplish report and signatures.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56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RECURRING EVENTS: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Commencement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37" y="273050"/>
            <a:ext cx="3292376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600200"/>
            <a:ext cx="3008313" cy="469106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Note your college and department date and </a:t>
            </a:r>
            <a:r>
              <a:rPr lang="en-US" sz="2400" u="sng" dirty="0" smtClean="0"/>
              <a:t>start to prepare 2 months in advance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Make a list of all faculty who will participate in commencement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Reserve rooms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Order ribbons, catering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Gather names for award winners and prepare all certificates and/or plaques.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Office coverage!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549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Always have at your fingertips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52800"/>
            <a:ext cx="64770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Items to always have at your fingertips to better assist students and faculty: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4114800"/>
            <a:ext cx="7315200" cy="2209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Add/Drop/Withdrawal dates/Graduate Application</a:t>
            </a:r>
          </a:p>
          <a:p>
            <a:r>
              <a:rPr lang="en-US" sz="1600" dirty="0" smtClean="0"/>
              <a:t>Office Hours</a:t>
            </a:r>
          </a:p>
          <a:p>
            <a:r>
              <a:rPr lang="en-US" sz="1600" dirty="0" smtClean="0"/>
              <a:t>Final Schedule</a:t>
            </a:r>
          </a:p>
          <a:p>
            <a:r>
              <a:rPr lang="en-US" sz="1600" dirty="0" smtClean="0"/>
              <a:t>Commencement Date/Time/Location/Other Information</a:t>
            </a:r>
          </a:p>
          <a:p>
            <a:r>
              <a:rPr lang="en-US" sz="1600" dirty="0" smtClean="0"/>
              <a:t>Following semester schedules</a:t>
            </a:r>
          </a:p>
          <a:p>
            <a:r>
              <a:rPr lang="en-US" sz="1600" dirty="0" smtClean="0"/>
              <a:t>Step by step instructions of how to do online requests (Print Shop, FM, Parking Passes)</a:t>
            </a:r>
          </a:p>
          <a:p>
            <a:r>
              <a:rPr lang="en-US" sz="1600" dirty="0" smtClean="0"/>
              <a:t>Frequent phone numbers</a:t>
            </a:r>
            <a:endParaRPr lang="en-US" sz="1600" dirty="0"/>
          </a:p>
        </p:txBody>
      </p:sp>
      <p:pic>
        <p:nvPicPr>
          <p:cNvPr id="1027" name="Picture 3" descr="C:\Users\000016352\AppData\Local\Microsoft\Windows\Temporary Internet Files\Content.IE5\FUDP5PVC\MC90036565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2514600" cy="268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154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All other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RTP/ETF</a:t>
            </a:r>
          </a:p>
          <a:p>
            <a:r>
              <a:rPr lang="en-US" sz="3200" dirty="0" smtClean="0"/>
              <a:t>Hiring</a:t>
            </a:r>
            <a:endParaRPr lang="en-US" sz="3200" dirty="0"/>
          </a:p>
          <a:p>
            <a:r>
              <a:rPr lang="en-US" sz="3200" dirty="0" smtClean="0"/>
              <a:t>Curriculum</a:t>
            </a:r>
          </a:p>
          <a:p>
            <a:r>
              <a:rPr lang="en-US" sz="3200" dirty="0" smtClean="0"/>
              <a:t>Scholarships</a:t>
            </a:r>
          </a:p>
          <a:p>
            <a:r>
              <a:rPr lang="en-US" sz="3200" dirty="0" smtClean="0"/>
              <a:t>Advisory</a:t>
            </a:r>
          </a:p>
        </p:txBody>
      </p:sp>
      <p:pic>
        <p:nvPicPr>
          <p:cNvPr id="3074" name="Picture 2" descr="C:\Users\000016352\AppData\Local\Microsoft\Windows\Temporary Internet Files\Content.IE5\FUDP5PVC\MC900174351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472328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5862638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/>
              <a:t>Time Spent</a:t>
            </a:r>
            <a:endParaRPr lang="en-US" dirty="0">
              <a:effectLst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908003" y="3759802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/>
              <a:t>Cyclical Cycles</a:t>
            </a:r>
            <a:endParaRPr lang="en-US" dirty="0">
              <a:effectLst/>
            </a:endParaRP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756484" y="4329094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Get Familiar</a:t>
            </a:r>
            <a:endParaRPr lang="en-US" sz="2000" dirty="0"/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335671" y="2089798"/>
            <a:ext cx="1743878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Achieve Mastery</a:t>
            </a:r>
            <a:endParaRPr lang="en-US" sz="2000" dirty="0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Toward Mastery</a:t>
            </a: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4191000" y="3276600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Get Experienced</a:t>
            </a:r>
            <a:endParaRPr lang="en-US" sz="2000" dirty="0"/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Doing Your Best Work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800600" y="2098675"/>
            <a:ext cx="4129087" cy="4149725"/>
          </a:xfrm>
        </p:spPr>
        <p:txBody>
          <a:bodyPr>
            <a:normAutofit/>
          </a:bodyPr>
          <a:lstStyle/>
          <a:p>
            <a:r>
              <a:rPr lang="en-US" dirty="0" smtClean="0"/>
              <a:t>Asking Questions</a:t>
            </a:r>
          </a:p>
          <a:p>
            <a:r>
              <a:rPr lang="en-US" dirty="0" smtClean="0"/>
              <a:t>Double-Checking Work</a:t>
            </a:r>
          </a:p>
          <a:p>
            <a:r>
              <a:rPr lang="en-US" dirty="0" smtClean="0"/>
              <a:t>Always keep a sample or list of commonly used information (dates, phone numbers, step-by-step instructions, etc.)</a:t>
            </a:r>
          </a:p>
        </p:txBody>
      </p:sp>
      <p:pic>
        <p:nvPicPr>
          <p:cNvPr id="4099" name="Picture 3" descr="C:\Users\000016352\AppData\Local\Microsoft\Windows\Temporary Internet Files\Content.IE5\1TP0LJL2\MC900230824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862523" cy="40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CLA Mentors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86603299"/>
              </p:ext>
            </p:extLst>
          </p:nvPr>
        </p:nvGraphicFramePr>
        <p:xfrm>
          <a:off x="1676400" y="1828800"/>
          <a:ext cx="6264166" cy="3327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66507"/>
                <a:gridCol w="4397659"/>
              </a:tblGrid>
              <a:tr h="665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 information</a:t>
                      </a:r>
                      <a:endParaRPr lang="en-US" dirty="0"/>
                    </a:p>
                  </a:txBody>
                  <a:tcPr anchor="b"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Julie Ortiz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Julie.Ortiz@csulb.edu</a:t>
                      </a:r>
                      <a:r>
                        <a:rPr lang="en-US" dirty="0" smtClean="0"/>
                        <a:t>               Ext. 5-7802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Cherie </a:t>
                      </a:r>
                      <a:r>
                        <a:rPr lang="en-US" dirty="0" err="1" smtClean="0"/>
                        <a:t>Dougan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Cherie.Dougan@csulb.edu</a:t>
                      </a:r>
                      <a:r>
                        <a:rPr lang="en-US" dirty="0" smtClean="0"/>
                        <a:t>      Ext. 5-8127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Lisa Behrendt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Lisa.Behrendt@csulb.edu</a:t>
                      </a:r>
                      <a:r>
                        <a:rPr lang="en-US" dirty="0" smtClean="0"/>
                        <a:t>         Ext.  5-4223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Sheri Hale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Sheri.Hale@csulb.edu</a:t>
                      </a:r>
                      <a:r>
                        <a:rPr lang="en-US" dirty="0" smtClean="0"/>
                        <a:t>               Ext. 5-5003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your department task cycle</a:t>
            </a:r>
          </a:p>
          <a:p>
            <a:pPr lvl="1"/>
            <a:r>
              <a:rPr lang="en-US" dirty="0" smtClean="0"/>
              <a:t>Daily, Weekly and Monthly</a:t>
            </a:r>
          </a:p>
          <a:p>
            <a:r>
              <a:rPr lang="en-US" dirty="0" smtClean="0"/>
              <a:t>Familiarize recurring patterns and document dates.</a:t>
            </a:r>
          </a:p>
          <a:p>
            <a:pPr lvl="1"/>
            <a:r>
              <a:rPr lang="en-US" dirty="0" smtClean="0"/>
              <a:t>Mastery is not achieved overnight</a:t>
            </a:r>
          </a:p>
          <a:p>
            <a:r>
              <a:rPr lang="en-US" dirty="0" smtClean="0"/>
              <a:t>Keep on top of your deadlines</a:t>
            </a:r>
          </a:p>
          <a:p>
            <a:pPr lvl="1"/>
            <a:r>
              <a:rPr lang="en-US" dirty="0" smtClean="0"/>
              <a:t>Mentorship is here, please ask for assistance.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Overview - Calendar and 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your department task cycle</a:t>
            </a:r>
          </a:p>
          <a:p>
            <a:r>
              <a:rPr lang="en-US" dirty="0"/>
              <a:t>Familiarizing yourself with </a:t>
            </a:r>
            <a:r>
              <a:rPr lang="en-US" dirty="0" smtClean="0"/>
              <a:t>important dates and recurrent events</a:t>
            </a:r>
            <a:endParaRPr lang="en-US" dirty="0"/>
          </a:p>
          <a:p>
            <a:r>
              <a:rPr lang="en-US" dirty="0" smtClean="0"/>
              <a:t>Establishing a pattern of consistency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52400"/>
            <a:ext cx="8077200" cy="12602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Resources – Important Dates/Information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62000" y="1219201"/>
            <a:ext cx="8077200" cy="52578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3400" dirty="0" smtClean="0"/>
              <a:t>Enrollment Services – Important Dates </a:t>
            </a:r>
            <a:r>
              <a:rPr lang="en-US" sz="3400" u="sng" dirty="0" smtClean="0">
                <a:solidFill>
                  <a:schemeClr val="tx2"/>
                </a:solidFill>
                <a:hlinkClick r:id="rId6"/>
              </a:rPr>
              <a:t>http</a:t>
            </a:r>
            <a:r>
              <a:rPr lang="en-US" sz="3400" u="sng" dirty="0">
                <a:solidFill>
                  <a:schemeClr val="tx2"/>
                </a:solidFill>
                <a:hlinkClick r:id="rId6"/>
              </a:rPr>
              <a:t>://www.csulb.edu/depts/enrollment/dates</a:t>
            </a:r>
            <a:r>
              <a:rPr lang="en-US" sz="3400" u="sng" dirty="0" smtClean="0">
                <a:solidFill>
                  <a:schemeClr val="tx2"/>
                </a:solidFill>
                <a:hlinkClick r:id="rId6"/>
              </a:rPr>
              <a:t>/</a:t>
            </a:r>
            <a:endParaRPr lang="en-US" sz="3400" u="sng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3400" u="sng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3400" dirty="0" smtClean="0"/>
              <a:t>CSULB </a:t>
            </a:r>
            <a:r>
              <a:rPr lang="en-US" sz="3400" dirty="0"/>
              <a:t>Housing – Important Dates</a:t>
            </a:r>
            <a:br>
              <a:rPr lang="en-US" sz="3400" dirty="0"/>
            </a:br>
            <a:r>
              <a:rPr lang="en-US" sz="3400" u="sng" dirty="0">
                <a:solidFill>
                  <a:schemeClr val="tx2"/>
                </a:solidFill>
                <a:hlinkClick r:id="rId7"/>
              </a:rPr>
              <a:t>http://www.csulb.edu/divisions/students/housing/calendar.htm</a:t>
            </a:r>
            <a:endParaRPr lang="en-US" sz="3400" u="sng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3400" dirty="0" smtClean="0"/>
          </a:p>
          <a:p>
            <a:pPr>
              <a:defRPr/>
            </a:pPr>
            <a:r>
              <a:rPr lang="en-US" sz="3400" dirty="0" smtClean="0"/>
              <a:t>Cheating and Plagiarism Policy </a:t>
            </a:r>
            <a:r>
              <a:rPr lang="en-US" sz="3400" u="sng" dirty="0" smtClean="0">
                <a:solidFill>
                  <a:schemeClr val="tx2"/>
                </a:solidFill>
                <a:hlinkClick r:id="rId8"/>
              </a:rPr>
              <a:t>http</a:t>
            </a:r>
            <a:r>
              <a:rPr lang="en-US" sz="3400" u="sng" dirty="0">
                <a:solidFill>
                  <a:schemeClr val="tx2"/>
                </a:solidFill>
                <a:hlinkClick r:id="rId8"/>
              </a:rPr>
              <a:t>://www.csulb.edu/divisions/aa/research/compliance/conduct/cheating</a:t>
            </a:r>
            <a:r>
              <a:rPr lang="en-US" sz="3400" u="sng" dirty="0" smtClean="0">
                <a:solidFill>
                  <a:schemeClr val="tx2"/>
                </a:solidFill>
                <a:hlinkClick r:id="rId8"/>
              </a:rPr>
              <a:t>/</a:t>
            </a:r>
            <a:endParaRPr lang="en-US" sz="3400" u="sng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3400" u="sng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dirty="0" smtClean="0"/>
              <a:t>Instructional Resources - CLA  </a:t>
            </a:r>
            <a:r>
              <a:rPr lang="en-US" sz="3400" dirty="0" smtClean="0">
                <a:hlinkClick r:id="rId9"/>
              </a:rPr>
              <a:t>http</a:t>
            </a:r>
            <a:r>
              <a:rPr lang="en-US" sz="3400" dirty="0">
                <a:hlinkClick r:id="rId9"/>
              </a:rPr>
              <a:t>://</a:t>
            </a:r>
            <a:r>
              <a:rPr lang="en-US" sz="3400" dirty="0" smtClean="0">
                <a:hlinkClick r:id="rId9"/>
              </a:rPr>
              <a:t>web.csulb.edu/colleges/cla/policies_and_procedures/academics.html</a:t>
            </a:r>
            <a:endParaRPr lang="en-US" sz="3400" dirty="0" smtClean="0"/>
          </a:p>
          <a:p>
            <a:pPr marL="0" indent="0">
              <a:buNone/>
              <a:defRPr/>
            </a:pPr>
            <a:endParaRPr lang="en-US" sz="3400" dirty="0" smtClean="0"/>
          </a:p>
          <a:p>
            <a:pPr>
              <a:defRPr/>
            </a:pPr>
            <a:r>
              <a:rPr lang="en-US" sz="3400" dirty="0" smtClean="0"/>
              <a:t>CLA Resources</a:t>
            </a:r>
          </a:p>
          <a:p>
            <a:pPr marL="0" indent="0">
              <a:buNone/>
              <a:defRPr/>
            </a:pPr>
            <a:r>
              <a:rPr lang="en-US" sz="3400" dirty="0" smtClean="0"/>
              <a:t>      </a:t>
            </a:r>
            <a:r>
              <a:rPr lang="en-US" sz="3400" dirty="0" smtClean="0">
                <a:hlinkClick r:id="rId10"/>
              </a:rPr>
              <a:t>http</a:t>
            </a:r>
            <a:r>
              <a:rPr lang="en-US" sz="3400" dirty="0">
                <a:hlinkClick r:id="rId10"/>
              </a:rPr>
              <a:t>://www.cla.csulb.edu/resources</a:t>
            </a:r>
            <a:r>
              <a:rPr lang="en-US" sz="3400" dirty="0" smtClean="0">
                <a:hlinkClick r:id="rId10"/>
              </a:rPr>
              <a:t>/</a:t>
            </a:r>
            <a:endParaRPr lang="en-US" sz="3400" dirty="0" smtClean="0"/>
          </a:p>
          <a:p>
            <a:pPr marL="0" indent="0">
              <a:buNone/>
              <a:defRPr/>
            </a:pPr>
            <a:endParaRPr lang="en-US" sz="3400" dirty="0" smtClean="0"/>
          </a:p>
          <a:p>
            <a:pPr>
              <a:defRPr/>
            </a:pPr>
            <a:endParaRPr lang="en-US" sz="3400" dirty="0" smtClean="0"/>
          </a:p>
          <a:p>
            <a:pPr marL="0" indent="0">
              <a:buNone/>
              <a:defRPr/>
            </a:pPr>
            <a:endParaRPr lang="en-US" u="sng" dirty="0" smtClean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Department Tasks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Tasks - Daily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Prioritize your 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Check email and phone messages and correspond immediately. </a:t>
            </a:r>
          </a:p>
          <a:p>
            <a:r>
              <a:rPr lang="en-US" dirty="0" smtClean="0"/>
              <a:t>Establish a plan for your Work Study Student.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Check with your Chair if he/she needs information to assist with their day.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3322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Tasks - Weekly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Upkeep/Knowledge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Stock office supplies</a:t>
            </a:r>
          </a:p>
          <a:p>
            <a:r>
              <a:rPr lang="en-US" dirty="0" smtClean="0"/>
              <a:t>Check office equipment</a:t>
            </a:r>
          </a:p>
          <a:p>
            <a:r>
              <a:rPr lang="en-US" dirty="0" smtClean="0"/>
              <a:t>Note all meetings and absences on calendar.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Run reports: financial, enrollment</a:t>
            </a:r>
          </a:p>
          <a:p>
            <a:r>
              <a:rPr lang="en-US" dirty="0" smtClean="0"/>
              <a:t>Prepare a list of tasks or follow-up correspondence for the beginning of the next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2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Tasks - Monthly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Pcard</a:t>
            </a:r>
            <a:r>
              <a:rPr lang="en-US" dirty="0" smtClean="0"/>
              <a:t>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2092325"/>
          </a:xfrm>
        </p:spPr>
        <p:txBody>
          <a:bodyPr/>
          <a:lstStyle/>
          <a:p>
            <a:r>
              <a:rPr lang="en-US" dirty="0" smtClean="0"/>
              <a:t>Keep final receipts showing </a:t>
            </a:r>
            <a:r>
              <a:rPr lang="en-US" i="1" dirty="0" smtClean="0"/>
              <a:t>paid</a:t>
            </a:r>
            <a:r>
              <a:rPr lang="en-US" dirty="0" smtClean="0"/>
              <a:t> amount together for the month.</a:t>
            </a:r>
          </a:p>
          <a:p>
            <a:r>
              <a:rPr lang="en-US" dirty="0" smtClean="0"/>
              <a:t>Log into </a:t>
            </a:r>
            <a:r>
              <a:rPr lang="en-US" dirty="0" err="1" smtClean="0"/>
              <a:t>USBank</a:t>
            </a:r>
            <a:r>
              <a:rPr lang="en-US" dirty="0" smtClean="0"/>
              <a:t> often to update </a:t>
            </a:r>
            <a:r>
              <a:rPr lang="en-US" dirty="0" err="1" smtClean="0"/>
              <a:t>chartfields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Timesheets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documentation of call-outs, vacation and jury duty.</a:t>
            </a:r>
          </a:p>
          <a:p>
            <a:r>
              <a:rPr lang="en-US" dirty="0" smtClean="0"/>
              <a:t>Double check time reported with documentation.</a:t>
            </a:r>
          </a:p>
          <a:p>
            <a:r>
              <a:rPr lang="en-US" dirty="0" smtClean="0"/>
              <a:t>Always print out an </a:t>
            </a:r>
            <a:r>
              <a:rPr lang="en-US" i="1" dirty="0" smtClean="0"/>
              <a:t>Unapproved</a:t>
            </a:r>
            <a:r>
              <a:rPr lang="en-US" dirty="0" smtClean="0"/>
              <a:t> report of time reported to easily view and check for errors. </a:t>
            </a:r>
          </a:p>
          <a:p>
            <a:pPr marL="0" indent="0">
              <a:buNone/>
            </a:pPr>
            <a:r>
              <a:rPr lang="en-US" sz="900" dirty="0" smtClean="0"/>
              <a:t>Main Menu- </a:t>
            </a:r>
            <a:r>
              <a:rPr lang="en-US" sz="900" dirty="0"/>
              <a:t>LB HR Custom </a:t>
            </a:r>
            <a:r>
              <a:rPr lang="en-US" sz="900" dirty="0" smtClean="0"/>
              <a:t>Functionality- Payroll- </a:t>
            </a:r>
            <a:r>
              <a:rPr lang="en-US" sz="900" dirty="0"/>
              <a:t>Payroll </a:t>
            </a:r>
            <a:r>
              <a:rPr lang="en-US" sz="900" dirty="0" smtClean="0"/>
              <a:t>Reports- </a:t>
            </a:r>
            <a:r>
              <a:rPr lang="en-US" sz="900" dirty="0"/>
              <a:t>Time Entry Audit - Salaried</a:t>
            </a:r>
          </a:p>
        </p:txBody>
      </p:sp>
    </p:spTree>
    <p:extLst>
      <p:ext uri="{BB962C8B-B14F-4D97-AF65-F5344CB8AC3E}">
        <p14:creationId xmlns:p14="http://schemas.microsoft.com/office/powerpoint/2010/main" val="29612938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Important Dates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better assist </a:t>
            </a:r>
            <a:r>
              <a:rPr lang="en-US" dirty="0"/>
              <a:t>s</a:t>
            </a:r>
            <a:r>
              <a:rPr lang="en-US" dirty="0" smtClean="0"/>
              <a:t>tudents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2092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Note on your calendar all important dates from Enrollment Services (add/drop/withdrawal/University &amp; Graduate Application deadlines).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better assist faculty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Update your calendar and send reminders to your faculty:</a:t>
            </a:r>
          </a:p>
          <a:p>
            <a:r>
              <a:rPr lang="en-US" dirty="0" smtClean="0"/>
              <a:t>Syllabi deadline</a:t>
            </a:r>
          </a:p>
          <a:p>
            <a:r>
              <a:rPr lang="en-US" dirty="0" smtClean="0"/>
              <a:t>First/Last day of instruction</a:t>
            </a:r>
          </a:p>
          <a:p>
            <a:r>
              <a:rPr lang="en-US" dirty="0" smtClean="0"/>
              <a:t>Plagiarism Clause</a:t>
            </a:r>
          </a:p>
          <a:p>
            <a:r>
              <a:rPr lang="en-US" dirty="0" smtClean="0"/>
              <a:t>Disable Student Services</a:t>
            </a:r>
          </a:p>
          <a:p>
            <a:r>
              <a:rPr lang="en-US" dirty="0" smtClean="0"/>
              <a:t>Final Schedule</a:t>
            </a:r>
          </a:p>
          <a:p>
            <a:r>
              <a:rPr lang="en-US" dirty="0" smtClean="0"/>
              <a:t>Textbook Submission </a:t>
            </a:r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85800" y="15240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better assist students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4267200"/>
            <a:ext cx="404164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To complete expenditures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029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Follow college expenditure deadline.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5908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Recurring</a:t>
            </a:r>
          </a:p>
          <a:p>
            <a:r>
              <a:rPr lang="en-US" sz="7200" dirty="0" smtClean="0"/>
              <a:t>Events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1055</Words>
  <Application>Microsoft Office PowerPoint</Application>
  <PresentationFormat>On-screen Show (4:3)</PresentationFormat>
  <Paragraphs>179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Training</vt:lpstr>
      <vt:lpstr>Best Practices Calendar and Tasks CSULB – College of Liberal Arts </vt:lpstr>
      <vt:lpstr>Overview - Calendar and Tasks</vt:lpstr>
      <vt:lpstr>PowerPoint Presentation</vt:lpstr>
      <vt:lpstr>Department Tasks - Daily</vt:lpstr>
      <vt:lpstr>Department Tasks - Weekly</vt:lpstr>
      <vt:lpstr>Department Tasks - Monthly </vt:lpstr>
      <vt:lpstr>PowerPoint Presentation</vt:lpstr>
      <vt:lpstr>Important Dates</vt:lpstr>
      <vt:lpstr>PowerPoint Presentation</vt:lpstr>
      <vt:lpstr>Recurring Events </vt:lpstr>
      <vt:lpstr>RECURRING EVENTS:   Commencement</vt:lpstr>
      <vt:lpstr>Always have at your fingertips</vt:lpstr>
      <vt:lpstr>Items to always have at your fingertips to better assist students and faculty:</vt:lpstr>
      <vt:lpstr>All other tasks</vt:lpstr>
      <vt:lpstr>Working Toward Mastery</vt:lpstr>
      <vt:lpstr>Doing Your Best Work</vt:lpstr>
      <vt:lpstr>CLA Mentors</vt:lpstr>
      <vt:lpstr>Summary</vt:lpstr>
      <vt:lpstr>Questions?</vt:lpstr>
      <vt:lpstr>Resources – Important Dates/Information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2014-10-21T16:56:47Z</dcterms:created>
  <dcterms:modified xsi:type="dcterms:W3CDTF">2015-07-21T15:28:15Z</dcterms:modified>
</cp:coreProperties>
</file>